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13716000" cx="24384000"/>
  <p:notesSz cx="6858000" cy="9144000"/>
  <p:embeddedFontLst>
    <p:embeddedFont>
      <p:font typeface="Roboto"/>
      <p:regular r:id="rId69"/>
      <p:bold r:id="rId70"/>
      <p:italic r:id="rId71"/>
      <p:boldItalic r:id="rId72"/>
    </p:embeddedFont>
    <p:embeddedFont>
      <p:font typeface="Google Sans"/>
      <p:regular r:id="rId73"/>
      <p:bold r:id="rId74"/>
      <p:italic r:id="rId75"/>
      <p:boldItalic r:id="rId76"/>
    </p:embeddedFont>
    <p:embeddedFont>
      <p:font typeface="Source Code Pro"/>
      <p:regular r:id="rId77"/>
      <p:bold r:id="rId78"/>
      <p:italic r:id="rId79"/>
      <p:boldItalic r:id="rId80"/>
    </p:embeddedFont>
    <p:embeddedFont>
      <p:font typeface="Roboto Mono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74"/>
        <p:guide pos="5760"/>
        <p:guide pos="3817" orient="horz"/>
        <p:guide pos="576" orient="horz"/>
        <p:guide pos="3358" orient="horz"/>
        <p:guide pos="2446"/>
        <p:guide pos="52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RobotoMono-boldItalic.fntdata"/><Relationship Id="rId83" Type="http://schemas.openxmlformats.org/officeDocument/2006/relationships/font" Target="fonts/RobotoMono-italic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SourceCodePro-boldItalic.fntdata"/><Relationship Id="rId82" Type="http://schemas.openxmlformats.org/officeDocument/2006/relationships/font" Target="fonts/RobotoMono-bold.fntdata"/><Relationship Id="rId81" Type="http://schemas.openxmlformats.org/officeDocument/2006/relationships/font" Target="fonts/RobotoMono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GoogleSans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4.xml"/><Relationship Id="rId75" Type="http://schemas.openxmlformats.org/officeDocument/2006/relationships/font" Target="fonts/GoogleSans-italic.fntdata"/><Relationship Id="rId30" Type="http://schemas.openxmlformats.org/officeDocument/2006/relationships/slide" Target="slides/slide23.xml"/><Relationship Id="rId74" Type="http://schemas.openxmlformats.org/officeDocument/2006/relationships/font" Target="fonts/GoogleSans-bold.fntdata"/><Relationship Id="rId33" Type="http://schemas.openxmlformats.org/officeDocument/2006/relationships/slide" Target="slides/slide26.xml"/><Relationship Id="rId77" Type="http://schemas.openxmlformats.org/officeDocument/2006/relationships/font" Target="fonts/SourceCodePro-regular.fntdata"/><Relationship Id="rId32" Type="http://schemas.openxmlformats.org/officeDocument/2006/relationships/slide" Target="slides/slide25.xml"/><Relationship Id="rId76" Type="http://schemas.openxmlformats.org/officeDocument/2006/relationships/font" Target="fonts/GoogleSans-boldItalic.fntdata"/><Relationship Id="rId35" Type="http://schemas.openxmlformats.org/officeDocument/2006/relationships/slide" Target="slides/slide28.xml"/><Relationship Id="rId79" Type="http://schemas.openxmlformats.org/officeDocument/2006/relationships/font" Target="fonts/SourceCodePro-italic.fntdata"/><Relationship Id="rId34" Type="http://schemas.openxmlformats.org/officeDocument/2006/relationships/slide" Target="slides/slide27.xml"/><Relationship Id="rId78" Type="http://schemas.openxmlformats.org/officeDocument/2006/relationships/font" Target="fonts/SourceCodePro-bold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b9a4bdf9e_0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b9a4bdf9e_0_3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10a32c7c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10a32c7c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8532ef4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8532ef4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8532ef44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8532ef44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8532ef44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8532ef44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10a32c7ce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b10a32c7ce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10a32c7c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10a32c7c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115cac6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115cac6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532ef444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a8532ef444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8532ef444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8532ef444_0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8532ef44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8532ef44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623b954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8623b954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115cac6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115cac6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10a32c7ce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b10a32c7ce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532ef44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8532ef44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8532ef444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a8532ef444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10a32c7c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10a32c7c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8532ef444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a8532ef444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8532ef44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8532ef44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8532ef444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a8532ef444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115cac616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b115cac616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115cac616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115cac616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8623b9543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78623b9543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115cac61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115cac61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115cac61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b115cac61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115cac61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115cac61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115cac61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115cac61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115cac61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115cac61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115cac61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115cac61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115cac61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115cac61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115cac61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115cac61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115cac61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b115cac61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06c42758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06c42758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8623b9543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8623b9543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15cac616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b115cac616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115cac616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115cac616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115cac61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115cac61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115cac61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115cac61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7de669a4b_4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a7de669a4b_4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7de669a4b_4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7de669a4b_4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7de669a4b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7de669a4b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7de669a4b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7de669a4b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7de669a4b_4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a7de669a4b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7de669a4b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7de669a4b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8623b9543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78623b9543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7de669a4b_4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a7de669a4b_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7de669a4b_4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7de669a4b_4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7de669a4b_4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7de669a4b_4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a7de669a4b_4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a7de669a4b_4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7de669a4b_4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a7de669a4b_4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a7de669a4b_4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a7de669a4b_4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a7de669a4b_4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a7de669a4b_4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a7de669a4b_4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a7de669a4b_4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27e47d385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27e47d385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b115cac616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b115cac616_0_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8623b9543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8623b9543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b115cac616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b115cac616_0_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50ad546b23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50ad546b23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8623b9543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78623b9543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10a32c7ce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b10a32c7ce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8532ef44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8532ef44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Slide" showMasterSp="0">
  <p:cSld name="Chart Slide">
    <p:bg>
      <p:bgPr>
        <a:solidFill>
          <a:srgbClr val="FFF7E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ple Light Slide" showMasterSp="0">
  <p:cSld name="Sample Light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ple Dark Slide" showMasterSp="0">
  <p:cSld name="Sample Dark Slide">
    <p:bg>
      <p:bgPr>
        <a:solidFill>
          <a:srgbClr val="445863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130259" y="11709785"/>
            <a:ext cx="1723200" cy="1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lank" showMasterSp="0">
  <p:cSld name="Photo blank">
    <p:bg>
      <p:bgPr>
        <a:solidFill>
          <a:srgbClr val="22222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text" showMasterSp="0">
  <p:cSld name="Photo with text">
    <p:bg>
      <p:bgPr>
        <a:solidFill>
          <a:srgbClr val="22222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/>
          <p:nvPr/>
        </p:nvSpPr>
        <p:spPr>
          <a:xfrm>
            <a:off x="0" y="9227675"/>
            <a:ext cx="24384000" cy="448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15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21474927" y="11468313"/>
            <a:ext cx="1962600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text 1" showMasterSp="0">
  <p:cSld name="Photo with text_1">
    <p:bg>
      <p:bgPr>
        <a:solidFill>
          <a:srgbClr val="22222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/>
        </p:nvSpPr>
        <p:spPr>
          <a:xfrm>
            <a:off x="0" y="0"/>
            <a:ext cx="121272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042400" y="12058300"/>
            <a:ext cx="1243500" cy="9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ank" showMasterSp="0">
  <p:cSld name="Full 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Slide" showMasterSp="0">
  <p:cSld name="Chart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1995816" y="12138357"/>
            <a:ext cx="996000" cy="7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lide" showMasterSp="0">
  <p:cSld name="Code Slide">
    <p:bg>
      <p:bgPr>
        <a:solidFill>
          <a:srgbClr val="445863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21465700" y="11477055"/>
            <a:ext cx="1962600" cy="14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9"/>
          <p:cNvSpPr/>
          <p:nvPr/>
        </p:nvSpPr>
        <p:spPr>
          <a:xfrm>
            <a:off x="0" y="0"/>
            <a:ext cx="1193700" cy="137160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9"/>
          <p:cNvSpPr/>
          <p:nvPr/>
        </p:nvSpPr>
        <p:spPr>
          <a:xfrm flipH="1">
            <a:off x="1355501" y="0"/>
            <a:ext cx="139800" cy="137160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Avoid) Title, Subtitle, Bullets">
  <p:cSld name="(Avoid) Title, Subtitle, Bulle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idx="1" type="body"/>
          </p:nvPr>
        </p:nvSpPr>
        <p:spPr>
          <a:xfrm>
            <a:off x="1989225" y="3342199"/>
            <a:ext cx="20372400" cy="10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Roboto"/>
              <a:buChar char="­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type="title"/>
          </p:nvPr>
        </p:nvSpPr>
        <p:spPr>
          <a:xfrm>
            <a:off x="1989175" y="0"/>
            <a:ext cx="14239500" cy="21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bg>
      <p:bgPr>
        <a:solidFill>
          <a:srgbClr val="0E9AAD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 txBox="1"/>
          <p:nvPr>
            <p:ph type="title"/>
          </p:nvPr>
        </p:nvSpPr>
        <p:spPr>
          <a:xfrm>
            <a:off x="1999406" y="3473124"/>
            <a:ext cx="16042200" cy="4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1" name="Google Shape;61;p21"/>
          <p:cNvGrpSpPr/>
          <p:nvPr/>
        </p:nvGrpSpPr>
        <p:grpSpPr>
          <a:xfrm>
            <a:off x="2069397" y="10127563"/>
            <a:ext cx="1524000" cy="1524133"/>
            <a:chOff x="0" y="0"/>
            <a:chExt cx="1524000" cy="1524133"/>
          </a:xfrm>
        </p:grpSpPr>
        <p:pic>
          <p:nvPicPr>
            <p:cNvPr id="62" name="Google Shape;62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524000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21"/>
            <p:cNvSpPr/>
            <p:nvPr/>
          </p:nvSpPr>
          <p:spPr>
            <a:xfrm>
              <a:off x="0" y="0"/>
              <a:ext cx="1523988" cy="1524133"/>
            </a:xfrm>
            <a:custGeom>
              <a:rect b="b" l="l" r="r" t="t"/>
              <a:pathLst>
                <a:path extrusionOk="0" h="20595" w="21600">
                  <a:moveTo>
                    <a:pt x="10800" y="0"/>
                  </a:moveTo>
                  <a:cubicBezTo>
                    <a:pt x="8036" y="0"/>
                    <a:pt x="5270" y="1003"/>
                    <a:pt x="3161" y="3014"/>
                  </a:cubicBezTo>
                  <a:cubicBezTo>
                    <a:pt x="1052" y="5024"/>
                    <a:pt x="0" y="7661"/>
                    <a:pt x="0" y="10296"/>
                  </a:cubicBezTo>
                  <a:cubicBezTo>
                    <a:pt x="0" y="12932"/>
                    <a:pt x="1052" y="15568"/>
                    <a:pt x="3161" y="17579"/>
                  </a:cubicBezTo>
                  <a:cubicBezTo>
                    <a:pt x="7379" y="21600"/>
                    <a:pt x="14221" y="21600"/>
                    <a:pt x="18439" y="17579"/>
                  </a:cubicBezTo>
                  <a:cubicBezTo>
                    <a:pt x="20548" y="15568"/>
                    <a:pt x="21600" y="12932"/>
                    <a:pt x="21600" y="10296"/>
                  </a:cubicBezTo>
                  <a:cubicBezTo>
                    <a:pt x="21600" y="7661"/>
                    <a:pt x="20548" y="5024"/>
                    <a:pt x="18439" y="3014"/>
                  </a:cubicBezTo>
                  <a:cubicBezTo>
                    <a:pt x="16330" y="1003"/>
                    <a:pt x="13564" y="0"/>
                    <a:pt x="10800" y="0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1"/>
          <p:cNvSpPr/>
          <p:nvPr/>
        </p:nvSpPr>
        <p:spPr>
          <a:xfrm>
            <a:off x="3812865" y="10438783"/>
            <a:ext cx="53385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+Rich Hyndman</a:t>
            </a:r>
            <a:endParaRPr/>
          </a:p>
        </p:txBody>
      </p:sp>
      <p:pic>
        <p:nvPicPr>
          <p:cNvPr id="65" name="Google Shape;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1314" y="1807685"/>
            <a:ext cx="21516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lide" showMasterSp="0">
  <p:cSld name="Code Slide">
    <p:bg>
      <p:bgPr>
        <a:solidFill>
          <a:srgbClr val="41414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 showMasterSp="0">
  <p:cSld name="Presentation Title">
    <p:bg>
      <p:bgPr>
        <a:solidFill>
          <a:srgbClr val="B0BEC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411766" y="10534616"/>
            <a:ext cx="12619500" cy="51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-100.jpg" id="72" name="Google Shape;7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4"/>
          <p:cNvSpPr txBox="1"/>
          <p:nvPr>
            <p:ph type="ctrTitle"/>
          </p:nvPr>
        </p:nvSpPr>
        <p:spPr>
          <a:xfrm>
            <a:off x="831200" y="2355600"/>
            <a:ext cx="22721700" cy="4899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900"/>
              <a:buNone/>
              <a:defRPr sz="13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74" name="Google Shape;74;p24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">
  <p:cSld name="TITLE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/>
          <p:nvPr/>
        </p:nvSpPr>
        <p:spPr>
          <a:xfrm>
            <a:off x="1238700" y="1449500"/>
            <a:ext cx="21907500" cy="10877700"/>
          </a:xfrm>
          <a:prstGeom prst="rect">
            <a:avLst/>
          </a:prstGeom>
          <a:noFill/>
          <a:ln cap="flat" cmpd="sng" w="28575">
            <a:solidFill>
              <a:srgbClr val="296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6"/>
          <p:cNvSpPr txBox="1"/>
          <p:nvPr>
            <p:ph type="ctrTitle"/>
          </p:nvPr>
        </p:nvSpPr>
        <p:spPr>
          <a:xfrm>
            <a:off x="2786400" y="1617400"/>
            <a:ext cx="18811200" cy="4899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1" type="subTitle"/>
          </p:nvPr>
        </p:nvSpPr>
        <p:spPr>
          <a:xfrm>
            <a:off x="2786400" y="7045200"/>
            <a:ext cx="188112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360">
          <p15:clr>
            <a:srgbClr val="FA7B17"/>
          </p15:clr>
        </p15:guide>
        <p15:guide id="2" orient="horz" pos="864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>
            <a:alpha val="29800"/>
          </a:srgbClr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831200" y="7101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600"/>
              <a:buFont typeface="Google Sans"/>
              <a:buNone/>
              <a:defRPr sz="9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>
            <a:off x="831200" y="4014467"/>
            <a:ext cx="22721700" cy="860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spcBef>
                <a:spcPts val="0"/>
              </a:spcBef>
              <a:spcAft>
                <a:spcPts val="0"/>
              </a:spcAft>
              <a:buSzPts val="5300"/>
              <a:buFont typeface="Google Sans"/>
              <a:buChar char="●"/>
              <a:defRPr sz="53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5.jpg" id="84" name="Google Shape;8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8"/>
          <p:cNvSpPr txBox="1"/>
          <p:nvPr>
            <p:ph type="title"/>
          </p:nvPr>
        </p:nvSpPr>
        <p:spPr>
          <a:xfrm>
            <a:off x="831200" y="7101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" type="body"/>
          </p:nvPr>
        </p:nvSpPr>
        <p:spPr>
          <a:xfrm>
            <a:off x="831200" y="3642133"/>
            <a:ext cx="110712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￮"/>
              <a:defRPr sz="6400"/>
            </a:lvl1pPr>
            <a:lvl2pPr indent="-431800" lvl="1" marL="9144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3pPr>
            <a:lvl4pPr indent="-431800" lvl="3" marL="18288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4pPr>
            <a:lvl5pPr indent="-431800" lvl="4" marL="22860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6pPr>
            <a:lvl7pPr indent="-431800" lvl="6" marL="32004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7pPr>
            <a:lvl8pPr indent="-431800" lvl="7" marL="36576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8000"/>
              </a:spcBef>
              <a:spcAft>
                <a:spcPts val="8000"/>
              </a:spcAft>
              <a:buSzPts val="3200"/>
              <a:buChar char="○"/>
              <a:defRPr sz="3200"/>
            </a:lvl9pPr>
          </a:lstStyle>
          <a:p/>
        </p:txBody>
      </p:sp>
      <p:sp>
        <p:nvSpPr>
          <p:cNvPr id="87" name="Google Shape;87;p28"/>
          <p:cNvSpPr txBox="1"/>
          <p:nvPr>
            <p:ph idx="2" type="body"/>
          </p:nvPr>
        </p:nvSpPr>
        <p:spPr>
          <a:xfrm>
            <a:off x="12481600" y="3642133"/>
            <a:ext cx="110712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￮"/>
              <a:defRPr sz="6400"/>
            </a:lvl1pPr>
            <a:lvl2pPr indent="-431800" lvl="1" marL="9144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3pPr>
            <a:lvl4pPr indent="-431800" lvl="3" marL="18288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4pPr>
            <a:lvl5pPr indent="-431800" lvl="4" marL="22860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6pPr>
            <a:lvl7pPr indent="-431800" lvl="6" marL="32004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7pPr>
            <a:lvl8pPr indent="-431800" lvl="7" marL="36576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8000"/>
              </a:spcBef>
              <a:spcAft>
                <a:spcPts val="8000"/>
              </a:spcAft>
              <a:buSzPts val="3200"/>
              <a:buChar char="○"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/>
          <p:nvPr>
            <p:ph type="title"/>
          </p:nvPr>
        </p:nvSpPr>
        <p:spPr>
          <a:xfrm>
            <a:off x="831200" y="1186733"/>
            <a:ext cx="20708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1" type="body"/>
          </p:nvPr>
        </p:nvSpPr>
        <p:spPr>
          <a:xfrm>
            <a:off x="831200" y="3879267"/>
            <a:ext cx="14192100" cy="9190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1pPr>
            <a:lvl2pPr indent="-565150" lvl="1" marL="914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2pPr>
            <a:lvl3pPr indent="-565150" lvl="2" marL="1371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3pPr>
            <a:lvl4pPr indent="-565150" lvl="3" marL="1828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4pPr>
            <a:lvl5pPr indent="-565150" lvl="4" marL="22860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5pPr>
            <a:lvl6pPr indent="-565150" lvl="5" marL="27432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6pPr>
            <a:lvl7pPr indent="-565150" lvl="6" marL="3200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7pPr>
            <a:lvl8pPr indent="-565150" lvl="7" marL="3657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8pPr>
            <a:lvl9pPr indent="-565150" lvl="8" marL="4114800" rtl="0"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rgbClr val="039BE5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" type="body"/>
          </p:nvPr>
        </p:nvSpPr>
        <p:spPr>
          <a:xfrm>
            <a:off x="831200" y="3879267"/>
            <a:ext cx="22721700" cy="9190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1pPr>
            <a:lvl2pPr indent="-565150" lvl="1" marL="914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2pPr>
            <a:lvl3pPr indent="-565150" lvl="2" marL="1371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3pPr>
            <a:lvl4pPr indent="-565150" lvl="3" marL="1828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4pPr>
            <a:lvl5pPr indent="-565150" lvl="4" marL="22860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5pPr>
            <a:lvl6pPr indent="-565150" lvl="5" marL="27432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6pPr>
            <a:lvl7pPr indent="-565150" lvl="6" marL="3200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7pPr>
            <a:lvl8pPr indent="-565150" lvl="7" marL="3657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8pPr>
            <a:lvl9pPr indent="-565150" lvl="8" marL="4114800" rtl="0"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/>
          <p:nvPr/>
        </p:nvSpPr>
        <p:spPr>
          <a:xfrm>
            <a:off x="275" y="-47425"/>
            <a:ext cx="12192000" cy="138684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1"/>
          <p:cNvSpPr txBox="1"/>
          <p:nvPr>
            <p:ph type="title"/>
          </p:nvPr>
        </p:nvSpPr>
        <p:spPr>
          <a:xfrm>
            <a:off x="831200" y="1083312"/>
            <a:ext cx="104943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97" name="Google Shape;97;p31"/>
          <p:cNvSpPr txBox="1"/>
          <p:nvPr>
            <p:ph idx="1" type="body"/>
          </p:nvPr>
        </p:nvSpPr>
        <p:spPr>
          <a:xfrm>
            <a:off x="831200" y="4551000"/>
            <a:ext cx="10623900" cy="8518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1pPr>
            <a:lvl2pPr indent="-565150" lvl="1" marL="914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2pPr>
            <a:lvl3pPr indent="-565150" lvl="2" marL="1371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3pPr>
            <a:lvl4pPr indent="-565150" lvl="3" marL="1828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4pPr>
            <a:lvl5pPr indent="-565150" lvl="4" marL="22860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5pPr>
            <a:lvl6pPr indent="-565150" lvl="5" marL="27432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6pPr>
            <a:lvl7pPr indent="-565150" lvl="6" marL="3200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7pPr>
            <a:lvl8pPr indent="-565150" lvl="7" marL="3657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8pPr>
            <a:lvl9pPr indent="-565150" lvl="8" marL="4114800" rtl="0"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2"/>
          <p:cNvSpPr txBox="1"/>
          <p:nvPr>
            <p:ph type="title"/>
          </p:nvPr>
        </p:nvSpPr>
        <p:spPr>
          <a:xfrm>
            <a:off x="911200" y="4389912"/>
            <a:ext cx="131145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00" name="Google Shape;100;p32"/>
          <p:cNvSpPr txBox="1"/>
          <p:nvPr>
            <p:ph idx="1" type="subTitle"/>
          </p:nvPr>
        </p:nvSpPr>
        <p:spPr>
          <a:xfrm>
            <a:off x="911200" y="8548712"/>
            <a:ext cx="13114500" cy="1079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01" name="Google Shape;101;p32"/>
          <p:cNvSpPr txBox="1"/>
          <p:nvPr>
            <p:ph idx="2" type="subTitle"/>
          </p:nvPr>
        </p:nvSpPr>
        <p:spPr>
          <a:xfrm>
            <a:off x="911200" y="9627912"/>
            <a:ext cx="13114500" cy="9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ng Quote">
  <p:cSld name="(Avoid) Title, Subtitle, Bullets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/>
          <p:nvPr/>
        </p:nvSpPr>
        <p:spPr>
          <a:xfrm>
            <a:off x="4810206" y="8818700"/>
            <a:ext cx="4474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4"/>
          <p:cNvSpPr txBox="1"/>
          <p:nvPr>
            <p:ph idx="1" type="body"/>
          </p:nvPr>
        </p:nvSpPr>
        <p:spPr>
          <a:xfrm>
            <a:off x="4430538" y="9499099"/>
            <a:ext cx="67689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type="title"/>
          </p:nvPr>
        </p:nvSpPr>
        <p:spPr>
          <a:xfrm>
            <a:off x="2986075" y="4158675"/>
            <a:ext cx="16433700" cy="3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" name="Google Shape;14;p4"/>
          <p:cNvPicPr preferRelativeResize="0"/>
          <p:nvPr/>
        </p:nvPicPr>
        <p:blipFill rotWithShape="1">
          <a:blip r:embed="rId2">
            <a:alphaModFix/>
          </a:blip>
          <a:srcRect b="0" l="0" r="51390" t="0"/>
          <a:stretch/>
        </p:blipFill>
        <p:spPr>
          <a:xfrm rot="5400000">
            <a:off x="2918373" y="9358979"/>
            <a:ext cx="1262928" cy="146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"/>
          <p:cNvPicPr preferRelativeResize="0"/>
          <p:nvPr/>
        </p:nvPicPr>
        <p:blipFill rotWithShape="1">
          <a:blip r:embed="rId3">
            <a:alphaModFix/>
          </a:blip>
          <a:srcRect b="17676" l="0" r="0" t="17669"/>
          <a:stretch/>
        </p:blipFill>
        <p:spPr>
          <a:xfrm>
            <a:off x="19900495" y="11902513"/>
            <a:ext cx="2745098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 txBox="1"/>
          <p:nvPr>
            <p:ph type="title"/>
          </p:nvPr>
        </p:nvSpPr>
        <p:spPr>
          <a:xfrm>
            <a:off x="911200" y="4389912"/>
            <a:ext cx="131145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04" name="Google Shape;104;p33"/>
          <p:cNvSpPr txBox="1"/>
          <p:nvPr>
            <p:ph idx="1" type="subTitle"/>
          </p:nvPr>
        </p:nvSpPr>
        <p:spPr>
          <a:xfrm>
            <a:off x="911200" y="8548712"/>
            <a:ext cx="13114500" cy="1079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05" name="Google Shape;105;p33"/>
          <p:cNvSpPr txBox="1"/>
          <p:nvPr>
            <p:ph idx="2" type="subTitle"/>
          </p:nvPr>
        </p:nvSpPr>
        <p:spPr>
          <a:xfrm>
            <a:off x="911200" y="9627912"/>
            <a:ext cx="13114500" cy="9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08" name="Google Shape;108;p34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5"/>
          <p:cNvSpPr txBox="1"/>
          <p:nvPr>
            <p:ph type="title"/>
          </p:nvPr>
        </p:nvSpPr>
        <p:spPr>
          <a:xfrm>
            <a:off x="12930933" y="3294618"/>
            <a:ext cx="107775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11" name="Google Shape;111;p35"/>
          <p:cNvSpPr txBox="1"/>
          <p:nvPr>
            <p:ph idx="1" type="subTitle"/>
          </p:nvPr>
        </p:nvSpPr>
        <p:spPr>
          <a:xfrm>
            <a:off x="12930933" y="7789538"/>
            <a:ext cx="10777500" cy="1079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2" name="Google Shape;112;p35"/>
          <p:cNvSpPr txBox="1"/>
          <p:nvPr>
            <p:ph idx="2" type="subTitle"/>
          </p:nvPr>
        </p:nvSpPr>
        <p:spPr>
          <a:xfrm>
            <a:off x="12930933" y="8868738"/>
            <a:ext cx="10777500" cy="9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 1">
  <p:cSld name="SECTION_TITLE_AND_DESCRIPTION_1_2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6"/>
          <p:cNvSpPr txBox="1"/>
          <p:nvPr>
            <p:ph type="title"/>
          </p:nvPr>
        </p:nvSpPr>
        <p:spPr>
          <a:xfrm>
            <a:off x="8706122" y="1626650"/>
            <a:ext cx="150024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15" name="Google Shape;115;p36"/>
          <p:cNvSpPr txBox="1"/>
          <p:nvPr>
            <p:ph idx="1" type="subTitle"/>
          </p:nvPr>
        </p:nvSpPr>
        <p:spPr>
          <a:xfrm>
            <a:off x="9010922" y="6121575"/>
            <a:ext cx="14697600" cy="1079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7"/>
          <p:cNvSpPr txBox="1"/>
          <p:nvPr>
            <p:ph type="title"/>
          </p:nvPr>
        </p:nvSpPr>
        <p:spPr>
          <a:xfrm>
            <a:off x="708000" y="1831867"/>
            <a:ext cx="10668000" cy="14007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18" name="Google Shape;118;p37"/>
          <p:cNvSpPr txBox="1"/>
          <p:nvPr>
            <p:ph idx="1" type="body"/>
          </p:nvPr>
        </p:nvSpPr>
        <p:spPr>
          <a:xfrm>
            <a:off x="708000" y="3740733"/>
            <a:ext cx="10668000" cy="93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03.jpg" id="120" name="Google Shape;120;p38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4934" y="0"/>
            <a:ext cx="2437413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8"/>
          <p:cNvSpPr txBox="1"/>
          <p:nvPr>
            <p:ph type="title"/>
          </p:nvPr>
        </p:nvSpPr>
        <p:spPr>
          <a:xfrm>
            <a:off x="708000" y="1831867"/>
            <a:ext cx="10668000" cy="14007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22" name="Google Shape;122;p38"/>
          <p:cNvSpPr txBox="1"/>
          <p:nvPr>
            <p:ph idx="1" type="body"/>
          </p:nvPr>
        </p:nvSpPr>
        <p:spPr>
          <a:xfrm>
            <a:off x="708000" y="3740733"/>
            <a:ext cx="10668000" cy="93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23" name="Google Shape;123;p38"/>
          <p:cNvSpPr/>
          <p:nvPr/>
        </p:nvSpPr>
        <p:spPr>
          <a:xfrm>
            <a:off x="12192275" y="125"/>
            <a:ext cx="12191700" cy="1371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9"/>
          <p:cNvSpPr/>
          <p:nvPr/>
        </p:nvSpPr>
        <p:spPr>
          <a:xfrm>
            <a:off x="12207400" y="9867"/>
            <a:ext cx="12176700" cy="1372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9"/>
          <p:cNvSpPr txBox="1"/>
          <p:nvPr>
            <p:ph type="title"/>
          </p:nvPr>
        </p:nvSpPr>
        <p:spPr>
          <a:xfrm>
            <a:off x="708000" y="1831867"/>
            <a:ext cx="10668000" cy="14007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27" name="Google Shape;127;p39"/>
          <p:cNvSpPr txBox="1"/>
          <p:nvPr>
            <p:ph idx="1" type="body"/>
          </p:nvPr>
        </p:nvSpPr>
        <p:spPr>
          <a:xfrm>
            <a:off x="708000" y="3740733"/>
            <a:ext cx="10668000" cy="93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2.jpg" id="130" name="Google Shape;13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" y="0"/>
            <a:ext cx="2438397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1"/>
          <p:cNvSpPr txBox="1"/>
          <p:nvPr>
            <p:ph idx="1" type="body"/>
          </p:nvPr>
        </p:nvSpPr>
        <p:spPr>
          <a:xfrm>
            <a:off x="687800" y="1262333"/>
            <a:ext cx="23019300" cy="1188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508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45085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45085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45085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4508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45085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45085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45085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45085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 1">
  <p:cSld name="BLANK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09.jpg" id="133" name="Google Shape;133;p42"/>
          <p:cNvPicPr preferRelativeResize="0"/>
          <p:nvPr/>
        </p:nvPicPr>
        <p:blipFill rotWithShape="1">
          <a:blip r:embed="rId2">
            <a:alphaModFix/>
          </a:blip>
          <a:srcRect b="0" l="24368" r="0" t="0"/>
          <a:stretch/>
        </p:blipFill>
        <p:spPr>
          <a:xfrm>
            <a:off x="-25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2"/>
          <p:cNvSpPr txBox="1"/>
          <p:nvPr>
            <p:ph idx="1" type="body"/>
          </p:nvPr>
        </p:nvSpPr>
        <p:spPr>
          <a:xfrm>
            <a:off x="6465467" y="1262333"/>
            <a:ext cx="17241600" cy="1188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508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45085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45085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45085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4508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45085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45085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45085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45085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pic>
        <p:nvPicPr>
          <p:cNvPr id="135" name="Google Shape;135;p42"/>
          <p:cNvPicPr preferRelativeResize="0"/>
          <p:nvPr/>
        </p:nvPicPr>
        <p:blipFill rotWithShape="1">
          <a:blip r:embed="rId3">
            <a:alphaModFix/>
          </a:blip>
          <a:srcRect b="0" l="74056" r="2163" t="0"/>
          <a:stretch/>
        </p:blipFill>
        <p:spPr>
          <a:xfrm flipH="1">
            <a:off x="-44951" y="0"/>
            <a:ext cx="5855476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with long title and links" showMasterSp="0">
  <p:cSld name="thank you_2_1">
    <p:bg>
      <p:bgPr>
        <a:solidFill>
          <a:srgbClr val="FFFFFF">
            <a:alpha val="16540"/>
          </a:srgbClr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349884" y="9052667"/>
            <a:ext cx="41550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9pPr>
          </a:lstStyle>
          <a:p/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444" y="8803674"/>
            <a:ext cx="1346356" cy="134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"/>
          <p:cNvPicPr preferRelativeResize="0"/>
          <p:nvPr/>
        </p:nvPicPr>
        <p:blipFill rotWithShape="1">
          <a:blip r:embed="rId3">
            <a:alphaModFix/>
          </a:blip>
          <a:srcRect b="0" l="14809" r="20323" t="0"/>
          <a:stretch/>
        </p:blipFill>
        <p:spPr>
          <a:xfrm>
            <a:off x="2142000" y="9328739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/>
          <p:nvPr>
            <p:ph idx="2" type="body"/>
          </p:nvPr>
        </p:nvSpPr>
        <p:spPr>
          <a:xfrm>
            <a:off x="14884550" y="7311575"/>
            <a:ext cx="89952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1pPr>
            <a:lvl2pPr indent="-419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2pPr>
            <a:lvl3pPr indent="-419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3pPr>
            <a:lvl4pPr indent="-419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4pPr>
            <a:lvl5pPr indent="-419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5pPr>
            <a:lvl6pPr indent="-419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6pPr>
            <a:lvl7pPr indent="-419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7pPr>
            <a:lvl8pPr indent="-419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8pPr>
            <a:lvl9pPr indent="-419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4884550" y="6390125"/>
            <a:ext cx="76179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2142000" y="4941175"/>
            <a:ext cx="102771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 rotWithShape="1">
          <a:blip r:embed="rId4">
            <a:alphaModFix/>
          </a:blip>
          <a:srcRect b="504" l="0" r="0" t="504"/>
          <a:stretch/>
        </p:blipFill>
        <p:spPr>
          <a:xfrm>
            <a:off x="2142000" y="820194"/>
            <a:ext cx="16002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4" type="body"/>
          </p:nvPr>
        </p:nvSpPr>
        <p:spPr>
          <a:xfrm>
            <a:off x="4349875" y="9855175"/>
            <a:ext cx="83700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1pPr>
            <a:lvl2pPr indent="-419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2pPr>
            <a:lvl3pPr indent="-419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3pPr>
            <a:lvl4pPr indent="-419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4pPr>
            <a:lvl5pPr indent="-419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5pPr>
            <a:lvl6pPr indent="-419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6pPr>
            <a:lvl7pPr indent="-419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7pPr>
            <a:lvl8pPr indent="-419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8pPr>
            <a:lvl9pPr indent="-419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solidFill>
          <a:srgbClr val="2E3A4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's Next?">
  <p:cSld name="CUSTOM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131550" y="3207950"/>
            <a:ext cx="16741800" cy="22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2131550" y="5645300"/>
            <a:ext cx="16537200" cy="5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17676" l="0" r="0" t="17669"/>
          <a:stretch/>
        </p:blipFill>
        <p:spPr>
          <a:xfrm>
            <a:off x="19900495" y="11902513"/>
            <a:ext cx="2745098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Presentation Title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STRUCTIONS" showMasterSp="0" type="tx">
  <p:cSld name="TITLE_AND_BODY">
    <p:bg>
      <p:bgPr>
        <a:solidFill>
          <a:srgbClr val="B71C1C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 showMasterSp="0">
  <p:cSld name="intro">
    <p:bg>
      <p:bgPr>
        <a:solidFill>
          <a:srgbClr val="F6F9F8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way Side" showMasterSp="0">
  <p:cSld name="Segway Side">
    <p:bg>
      <p:bgPr>
        <a:solidFill>
          <a:srgbClr val="0E9AA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1997741" y="-76020"/>
            <a:ext cx="20388600" cy="138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●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4826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○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4826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■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4826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●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4826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○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4826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■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4826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●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4826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○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4826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■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idx="1" type="body"/>
          </p:nvPr>
        </p:nvSpPr>
        <p:spPr>
          <a:xfrm>
            <a:off x="1989225" y="3342199"/>
            <a:ext cx="20372400" cy="10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Roboto"/>
              <a:buChar char="­"/>
              <a:defRPr/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1989175" y="0"/>
            <a:ext cx="20372400" cy="21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1">
            <a:alphaModFix amt="15000"/>
          </a:blip>
          <a:srcRect b="0" l="0" r="0" t="0"/>
          <a:stretch/>
        </p:blipFill>
        <p:spPr>
          <a:xfrm>
            <a:off x="20864513" y="11764960"/>
            <a:ext cx="1497000" cy="10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/>
          <p:nvPr/>
        </p:nvSpPr>
        <p:spPr>
          <a:xfrm>
            <a:off x="17298623" y="423674"/>
            <a:ext cx="6569400" cy="3695100"/>
          </a:xfrm>
          <a:prstGeom prst="rect">
            <a:avLst/>
          </a:prstGeom>
          <a:solidFill>
            <a:srgbClr val="CCCCCC">
              <a:alpha val="25099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7500"/>
              <a:buFont typeface="Google Sans"/>
              <a:buNone/>
              <a:defRPr sz="75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4800"/>
              <a:buFont typeface="Google Sans"/>
              <a:buChar char="●"/>
              <a:defRPr sz="48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○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■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●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○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■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●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○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rgbClr val="757575"/>
              </a:buClr>
              <a:buSzPts val="3700"/>
              <a:buFont typeface="Google Sans"/>
              <a:buChar char="■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hyperlink" Target="https://github.com/filbabic/ExploringCompose" TargetMode="External"/><Relationship Id="rId7" Type="http://schemas.openxmlformats.org/officeDocument/2006/relationships/hyperlink" Target="https://www.raywenderlich.com/17332237-jetpack-compos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4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0" y="0"/>
            <a:ext cx="24384000" cy="137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4"/>
          <p:cNvSpPr txBox="1"/>
          <p:nvPr/>
        </p:nvSpPr>
        <p:spPr>
          <a:xfrm>
            <a:off x="15995975" y="621775"/>
            <a:ext cx="72948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3" name="Google Shape;1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00" y="1608488"/>
            <a:ext cx="4440776" cy="6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4"/>
          <p:cNvSpPr txBox="1"/>
          <p:nvPr>
            <p:ph idx="4294967295" type="subTitle"/>
          </p:nvPr>
        </p:nvSpPr>
        <p:spPr>
          <a:xfrm>
            <a:off x="8280175" y="5744425"/>
            <a:ext cx="12987900" cy="32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202124"/>
                </a:solidFill>
              </a:rPr>
              <a:t>Exploring Jetpack Compose</a:t>
            </a:r>
            <a:endParaRPr sz="10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rgbClr val="202124"/>
              </a:solidFill>
            </a:endParaRPr>
          </a:p>
        </p:txBody>
      </p:sp>
      <p:sp>
        <p:nvSpPr>
          <p:cNvPr id="145" name="Google Shape;145;p44"/>
          <p:cNvSpPr txBox="1"/>
          <p:nvPr>
            <p:ph idx="4294967295" type="subTitle"/>
          </p:nvPr>
        </p:nvSpPr>
        <p:spPr>
          <a:xfrm>
            <a:off x="8280175" y="9376399"/>
            <a:ext cx="12362400" cy="14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000">
                <a:solidFill>
                  <a:srgbClr val="202124"/>
                </a:solidFill>
              </a:rPr>
              <a:t>Diving into the framework</a:t>
            </a:r>
            <a:endParaRPr sz="4000">
              <a:solidFill>
                <a:srgbClr val="202124"/>
              </a:solidFill>
            </a:endParaRPr>
          </a:p>
        </p:txBody>
      </p:sp>
      <p:pic>
        <p:nvPicPr>
          <p:cNvPr id="146" name="Google Shape;14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0175" y="3535900"/>
            <a:ext cx="2653973" cy="6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3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sz="48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4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MyComposable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8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"Compose is so awesome!"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800">
              <a:solidFill>
                <a:srgbClr val="2DC4C0"/>
              </a:solidFill>
            </a:endParaRPr>
          </a:p>
        </p:txBody>
      </p:sp>
      <p:sp>
        <p:nvSpPr>
          <p:cNvPr id="234" name="Google Shape;234;p53"/>
          <p:cNvSpPr/>
          <p:nvPr/>
        </p:nvSpPr>
        <p:spPr>
          <a:xfrm>
            <a:off x="1291375" y="1858800"/>
            <a:ext cx="4422000" cy="80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54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sz="48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4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MyComposable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8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"Compose is so awesome!"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800">
              <a:solidFill>
                <a:srgbClr val="2DC4C0"/>
              </a:solidFill>
            </a:endParaRPr>
          </a:p>
        </p:txBody>
      </p:sp>
      <p:sp>
        <p:nvSpPr>
          <p:cNvPr id="241" name="Google Shape;241;p54"/>
          <p:cNvSpPr/>
          <p:nvPr/>
        </p:nvSpPr>
        <p:spPr>
          <a:xfrm>
            <a:off x="1408750" y="2680575"/>
            <a:ext cx="7063500" cy="86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5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5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sz="4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fun MyComposable()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48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b="1" lang="en-US" sz="4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"Compose is so awesome!"</a:t>
            </a:r>
            <a:r>
              <a:rPr b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4800">
              <a:solidFill>
                <a:srgbClr val="2DC4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6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6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sz="48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4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MyComposable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(text: String) {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8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800">
              <a:solidFill>
                <a:srgbClr val="2DC4C0"/>
              </a:solidFill>
            </a:endParaRPr>
          </a:p>
        </p:txBody>
      </p:sp>
      <p:sp>
        <p:nvSpPr>
          <p:cNvPr id="254" name="Google Shape;254;p56"/>
          <p:cNvSpPr/>
          <p:nvPr/>
        </p:nvSpPr>
        <p:spPr>
          <a:xfrm>
            <a:off x="7415650" y="2680575"/>
            <a:ext cx="5185200" cy="86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7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Basic Composables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8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8"/>
          <p:cNvSpPr txBox="1"/>
          <p:nvPr>
            <p:ph idx="1" type="body"/>
          </p:nvPr>
        </p:nvSpPr>
        <p:spPr>
          <a:xfrm>
            <a:off x="1545775" y="91605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2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"Compose is so awesome!"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onClick =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 }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content</a:t>
            </a:r>
            <a:endParaRPr sz="4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Icon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imageVector =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vectorResource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id =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bitmap =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imageResource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id =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TextField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value = </a:t>
            </a:r>
            <a:r>
              <a:rPr lang="en-US" sz="42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-US" sz="42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onValueChange =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 }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FloatingActionButton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onClick =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 }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content</a:t>
            </a:r>
            <a:endParaRPr sz="4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4200">
              <a:solidFill>
                <a:srgbClr val="2DC4C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9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9"/>
          <p:cNvSpPr txBox="1"/>
          <p:nvPr>
            <p:ph idx="1" type="body"/>
          </p:nvPr>
        </p:nvSpPr>
        <p:spPr>
          <a:xfrm>
            <a:off x="1545775" y="91605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2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"Compose is so awesome!"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onClick =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 }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content</a:t>
            </a:r>
            <a:endParaRPr sz="4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Icon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imageVector =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vectorResource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id =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bitmap =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imageResource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id =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TextField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value = </a:t>
            </a:r>
            <a:r>
              <a:rPr lang="en-US" sz="42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-US" sz="42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onValueChange =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 }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FloatingActionButton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onClick =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 }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content</a:t>
            </a:r>
            <a:endParaRPr sz="4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4200">
              <a:solidFill>
                <a:srgbClr val="2DC4C0"/>
              </a:solidFill>
            </a:endParaRPr>
          </a:p>
        </p:txBody>
      </p:sp>
      <p:sp>
        <p:nvSpPr>
          <p:cNvPr id="272" name="Google Shape;272;p59"/>
          <p:cNvSpPr/>
          <p:nvPr/>
        </p:nvSpPr>
        <p:spPr>
          <a:xfrm>
            <a:off x="1208250" y="2347925"/>
            <a:ext cx="7935600" cy="248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0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Previewing compose elements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1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61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61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88" name="Google Shape;288;p61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61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61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61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61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61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Previews without running the app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94" name="Google Shape;294;p61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Android Studio features for Compose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5" name="Google Shape;295;p61"/>
          <p:cNvSpPr txBox="1"/>
          <p:nvPr>
            <p:ph idx="4294967295" type="body"/>
          </p:nvPr>
        </p:nvSpPr>
        <p:spPr>
          <a:xfrm>
            <a:off x="1560925" y="4532725"/>
            <a:ext cx="16309800" cy="47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Jetpack Compose lets you add </a:t>
            </a:r>
            <a:r>
              <a:rPr b="1" lang="en-US">
                <a:solidFill>
                  <a:srgbClr val="3F3F3F"/>
                </a:solidFill>
              </a:rPr>
              <a:t>@Preview</a:t>
            </a:r>
            <a:r>
              <a:rPr lang="en-US">
                <a:solidFill>
                  <a:srgbClr val="3F3F3F"/>
                </a:solidFill>
              </a:rPr>
              <a:t> to all your composables, to see what the elements would look like when you run the app.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Without running the app</a:t>
            </a:r>
            <a:r>
              <a:rPr lang="en-US">
                <a:solidFill>
                  <a:srgbClr val="3F3F3F"/>
                </a:solidFill>
              </a:rPr>
              <a:t>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You can also </a:t>
            </a:r>
            <a:r>
              <a:rPr b="1" lang="en-US">
                <a:solidFill>
                  <a:srgbClr val="3F3F3F"/>
                </a:solidFill>
              </a:rPr>
              <a:t>interact with the elements</a:t>
            </a:r>
            <a:r>
              <a:rPr lang="en-US">
                <a:solidFill>
                  <a:srgbClr val="3F3F3F"/>
                </a:solidFill>
              </a:rPr>
              <a:t> - like clicking it.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2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62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@Preview</a:t>
            </a:r>
            <a:endParaRPr sz="48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sz="48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4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MyComposable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(text: String = </a:t>
            </a:r>
            <a:r>
              <a:rPr b="1" lang="en-US" sz="4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”Compose”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8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text)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800">
              <a:solidFill>
                <a:srgbClr val="2DC4C0"/>
              </a:solidFill>
            </a:endParaRPr>
          </a:p>
        </p:txBody>
      </p:sp>
      <p:pic>
        <p:nvPicPr>
          <p:cNvPr id="302" name="Google Shape;3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725" y="5850349"/>
            <a:ext cx="10998550" cy="57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5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5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45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156" name="Google Shape;156;p45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5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5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5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5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45"/>
          <p:cNvSpPr txBox="1"/>
          <p:nvPr>
            <p:ph idx="4294967295" type="body"/>
          </p:nvPr>
        </p:nvSpPr>
        <p:spPr>
          <a:xfrm>
            <a:off x="2193475" y="4984575"/>
            <a:ext cx="8051100" cy="79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863600" lvl="0" marL="1219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Google Sans"/>
              <a:buChar char="●"/>
            </a:pPr>
            <a:r>
              <a:rPr lang="en-US">
                <a:solidFill>
                  <a:srgbClr val="434343"/>
                </a:solidFill>
              </a:rPr>
              <a:t>What is Compose?</a:t>
            </a:r>
            <a:endParaRPr>
              <a:solidFill>
                <a:srgbClr val="434343"/>
              </a:solidFill>
            </a:endParaRPr>
          </a:p>
          <a:p>
            <a:pPr indent="-863600" lvl="0" marL="1219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Char char="●"/>
            </a:pPr>
            <a:r>
              <a:rPr lang="en-US">
                <a:solidFill>
                  <a:srgbClr val="434343"/>
                </a:solidFill>
              </a:rPr>
              <a:t>Compose Basics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2" name="Google Shape;162;p45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Contents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63" name="Google Shape;163;p45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Things we’ll talk about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45"/>
          <p:cNvSpPr txBox="1"/>
          <p:nvPr>
            <p:ph idx="4294967295" type="body"/>
          </p:nvPr>
        </p:nvSpPr>
        <p:spPr>
          <a:xfrm>
            <a:off x="11175075" y="4984575"/>
            <a:ext cx="8051100" cy="79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863600" lvl="0" marL="1219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Google Sans"/>
              <a:buChar char="●"/>
            </a:pPr>
            <a:r>
              <a:rPr lang="en-US">
                <a:solidFill>
                  <a:srgbClr val="434343"/>
                </a:solidFill>
              </a:rPr>
              <a:t>State handling</a:t>
            </a:r>
            <a:endParaRPr sz="4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863600" lvl="0" marL="1219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Google Sans"/>
              <a:buChar char="●"/>
            </a:pPr>
            <a:r>
              <a:rPr lang="en-US">
                <a:solidFill>
                  <a:srgbClr val="434343"/>
                </a:solidFill>
              </a:rPr>
              <a:t>Complex composables</a:t>
            </a:r>
            <a:endParaRPr sz="4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863600" lvl="0" marL="1219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Google Sans"/>
              <a:buChar char="●"/>
            </a:pPr>
            <a:r>
              <a:rPr lang="en-US">
                <a:solidFill>
                  <a:srgbClr val="434343"/>
                </a:solidFill>
              </a:rPr>
              <a:t>Advanced Compose</a:t>
            </a:r>
            <a:endParaRPr sz="4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5" name="Google Shape;16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3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3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@Preview</a:t>
            </a:r>
            <a:endParaRPr sz="48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sz="48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4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MyComposable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(text: String = </a:t>
            </a:r>
            <a:r>
              <a:rPr b="1" lang="en-US" sz="4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”Compose”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8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text)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800">
              <a:solidFill>
                <a:srgbClr val="2DC4C0"/>
              </a:solidFill>
            </a:endParaRPr>
          </a:p>
        </p:txBody>
      </p:sp>
      <p:pic>
        <p:nvPicPr>
          <p:cNvPr id="309" name="Google Shape;30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725" y="5850349"/>
            <a:ext cx="10998550" cy="57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3"/>
          <p:cNvSpPr/>
          <p:nvPr/>
        </p:nvSpPr>
        <p:spPr>
          <a:xfrm>
            <a:off x="14812750" y="6750400"/>
            <a:ext cx="820800" cy="86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4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Compose Containers/Layouts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5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65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sz="42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@Preview</a:t>
            </a:r>
            <a:endParaRPr sz="42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42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MyComposable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(text: String = </a:t>
            </a:r>
            <a:r>
              <a:rPr lang="en-US" sz="42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"Compose"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Box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900" y="3276989"/>
            <a:ext cx="11908200" cy="716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7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7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sz="42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@Preview</a:t>
            </a:r>
            <a:endParaRPr sz="42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42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MyComposable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(text: String = </a:t>
            </a:r>
            <a:r>
              <a:rPr lang="en-US" sz="42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"Compose"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Row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863" y="3879913"/>
            <a:ext cx="22396274" cy="4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9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9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sz="42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@Preview</a:t>
            </a:r>
            <a:endParaRPr sz="42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42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MyComposable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(text: String = </a:t>
            </a:r>
            <a:r>
              <a:rPr lang="en-US" sz="42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"Compose"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Column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2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text)</a:t>
            </a:r>
            <a:endParaRPr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42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900" y="2292900"/>
            <a:ext cx="9130200" cy="91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1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Complex/Beautiful</a:t>
            </a: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Composables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72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72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72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364" name="Google Shape;364;p72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2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2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2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2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72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Building Complex UI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70" name="Google Shape;370;p72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Styling &amp; combining </a:t>
            </a:r>
            <a:r>
              <a:rPr lang="en-US">
                <a:solidFill>
                  <a:schemeClr val="accent1"/>
                </a:solidFill>
              </a:rPr>
              <a:t>composables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1" name="Google Shape;371;p72"/>
          <p:cNvSpPr txBox="1"/>
          <p:nvPr>
            <p:ph idx="4294967295" type="body"/>
          </p:nvPr>
        </p:nvSpPr>
        <p:spPr>
          <a:xfrm>
            <a:off x="1560925" y="4532725"/>
            <a:ext cx="16309800" cy="47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You can style specific UI components through </a:t>
            </a:r>
            <a:r>
              <a:rPr b="1" lang="en-US">
                <a:solidFill>
                  <a:srgbClr val="3F3F3F"/>
                </a:solidFill>
              </a:rPr>
              <a:t>modifiers</a:t>
            </a:r>
            <a:r>
              <a:rPr lang="en-US">
                <a:solidFill>
                  <a:srgbClr val="3F3F3F"/>
                </a:solidFill>
              </a:rPr>
              <a:t>, or you can </a:t>
            </a:r>
            <a:r>
              <a:rPr b="1" lang="en-US">
                <a:solidFill>
                  <a:srgbClr val="3F3F3F"/>
                </a:solidFill>
              </a:rPr>
              <a:t>apply themes</a:t>
            </a:r>
            <a:r>
              <a:rPr lang="en-US">
                <a:solidFill>
                  <a:srgbClr val="3F3F3F"/>
                </a:solidFill>
              </a:rPr>
              <a:t> across entire Compose trees.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Modifiers are styling functions you can </a:t>
            </a:r>
            <a:r>
              <a:rPr b="1" lang="en-US">
                <a:solidFill>
                  <a:srgbClr val="3F3F3F"/>
                </a:solidFill>
              </a:rPr>
              <a:t>chain </a:t>
            </a:r>
            <a:r>
              <a:rPr lang="en-US">
                <a:solidFill>
                  <a:srgbClr val="3F3F3F"/>
                </a:solidFill>
              </a:rPr>
              <a:t>&amp; that </a:t>
            </a:r>
            <a:r>
              <a:rPr b="1" lang="en-US">
                <a:solidFill>
                  <a:srgbClr val="3F3F3F"/>
                </a:solidFill>
              </a:rPr>
              <a:t>respect the chain order</a:t>
            </a:r>
            <a:r>
              <a:rPr lang="en-US">
                <a:solidFill>
                  <a:srgbClr val="3F3F3F"/>
                </a:solidFill>
              </a:rPr>
              <a:t>. Background, alignment, size, padding, clickability...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6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What is Jetpack Compose?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3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6497053" cy="13716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73"/>
          <p:cNvCxnSpPr/>
          <p:nvPr/>
        </p:nvCxnSpPr>
        <p:spPr>
          <a:xfrm>
            <a:off x="6824600" y="1360075"/>
            <a:ext cx="5634600" cy="2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73"/>
          <p:cNvCxnSpPr/>
          <p:nvPr/>
        </p:nvCxnSpPr>
        <p:spPr>
          <a:xfrm>
            <a:off x="7528925" y="6053650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73"/>
          <p:cNvCxnSpPr/>
          <p:nvPr/>
        </p:nvCxnSpPr>
        <p:spPr>
          <a:xfrm>
            <a:off x="6691350" y="11306300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73"/>
          <p:cNvCxnSpPr/>
          <p:nvPr/>
        </p:nvCxnSpPr>
        <p:spPr>
          <a:xfrm>
            <a:off x="6691350" y="1262447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73"/>
          <p:cNvSpPr txBox="1"/>
          <p:nvPr/>
        </p:nvSpPr>
        <p:spPr>
          <a:xfrm>
            <a:off x="13114900" y="1020050"/>
            <a:ext cx="2283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TopBar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" name="Google Shape;383;p73"/>
          <p:cNvSpPr txBox="1"/>
          <p:nvPr/>
        </p:nvSpPr>
        <p:spPr>
          <a:xfrm>
            <a:off x="11305200" y="5658550"/>
            <a:ext cx="2283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Content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4" name="Google Shape;384;p73"/>
          <p:cNvSpPr txBox="1"/>
          <p:nvPr/>
        </p:nvSpPr>
        <p:spPr>
          <a:xfrm>
            <a:off x="10680425" y="10911200"/>
            <a:ext cx="2283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FAB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5" name="Google Shape;385;p73"/>
          <p:cNvSpPr txBox="1"/>
          <p:nvPr/>
        </p:nvSpPr>
        <p:spPr>
          <a:xfrm>
            <a:off x="10680425" y="12229375"/>
            <a:ext cx="27444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BottomBar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86" name="Google Shape;386;p73"/>
          <p:cNvCxnSpPr/>
          <p:nvPr/>
        </p:nvCxnSpPr>
        <p:spPr>
          <a:xfrm>
            <a:off x="16490775" y="1141475"/>
            <a:ext cx="0" cy="1187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73"/>
          <p:cNvCxnSpPr/>
          <p:nvPr/>
        </p:nvCxnSpPr>
        <p:spPr>
          <a:xfrm>
            <a:off x="16490775" y="707397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73"/>
          <p:cNvSpPr txBox="1"/>
          <p:nvPr/>
        </p:nvSpPr>
        <p:spPr>
          <a:xfrm>
            <a:off x="19606175" y="6678875"/>
            <a:ext cx="2283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Scaffold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74"/>
          <p:cNvSpPr txBox="1"/>
          <p:nvPr/>
        </p:nvSpPr>
        <p:spPr>
          <a:xfrm>
            <a:off x="1841100" y="2790875"/>
            <a:ext cx="20716800" cy="8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MainScreen() {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Scaffold(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topBar</a:t>
            </a: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{ MainTopBar() },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bottomBar</a:t>
            </a: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BottomNavigation {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BottomNavigationItem(icon, label, selected, onClick),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BottomNavigationItem(icon, label, selected, onClick),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BottomNavigationItem(icon, label, selected, onClick)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},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floatingActionButton</a:t>
            </a: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{ MainScreenFloatingAction() }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 </a:t>
            </a:r>
            <a:r>
              <a:rPr b="1" lang="en-US" sz="40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// content</a:t>
            </a:r>
            <a:endParaRPr b="1" sz="40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MainScreenContent()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" name="Google Shape;395;p74"/>
          <p:cNvSpPr/>
          <p:nvPr/>
        </p:nvSpPr>
        <p:spPr>
          <a:xfrm>
            <a:off x="2404400" y="4055900"/>
            <a:ext cx="3132900" cy="75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74"/>
          <p:cNvSpPr/>
          <p:nvPr/>
        </p:nvSpPr>
        <p:spPr>
          <a:xfrm>
            <a:off x="3274075" y="5859825"/>
            <a:ext cx="5652000" cy="75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6318000" y="4700725"/>
            <a:ext cx="4003800" cy="75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74"/>
          <p:cNvSpPr/>
          <p:nvPr/>
        </p:nvSpPr>
        <p:spPr>
          <a:xfrm>
            <a:off x="10696325" y="9564775"/>
            <a:ext cx="8101800" cy="75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74"/>
          <p:cNvSpPr/>
          <p:nvPr/>
        </p:nvSpPr>
        <p:spPr>
          <a:xfrm>
            <a:off x="3056275" y="10810075"/>
            <a:ext cx="6087600" cy="75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5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025" y="3755097"/>
            <a:ext cx="10722099" cy="640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75"/>
          <p:cNvCxnSpPr/>
          <p:nvPr/>
        </p:nvCxnSpPr>
        <p:spPr>
          <a:xfrm rot="-5400000">
            <a:off x="4167750" y="1860575"/>
            <a:ext cx="2015700" cy="1287300"/>
          </a:xfrm>
          <a:prstGeom prst="bentConnector3">
            <a:avLst>
              <a:gd fmla="val 10241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75"/>
          <p:cNvSpPr txBox="1"/>
          <p:nvPr/>
        </p:nvSpPr>
        <p:spPr>
          <a:xfrm>
            <a:off x="5937000" y="1002350"/>
            <a:ext cx="59295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Row</a:t>
            </a: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- Content | Image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08" name="Google Shape;408;p75"/>
          <p:cNvCxnSpPr/>
          <p:nvPr/>
        </p:nvCxnSpPr>
        <p:spPr>
          <a:xfrm flipH="1" rot="5400000">
            <a:off x="3681725" y="10627925"/>
            <a:ext cx="2016000" cy="1433100"/>
          </a:xfrm>
          <a:prstGeom prst="bentConnector3">
            <a:avLst>
              <a:gd fmla="val -120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75"/>
          <p:cNvSpPr txBox="1"/>
          <p:nvPr/>
        </p:nvSpPr>
        <p:spPr>
          <a:xfrm>
            <a:off x="5652225" y="11938100"/>
            <a:ext cx="81573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- Text | Rating | Description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10" name="Google Shape;410;p75"/>
          <p:cNvCxnSpPr/>
          <p:nvPr/>
        </p:nvCxnSpPr>
        <p:spPr>
          <a:xfrm flipH="1" rot="10800000">
            <a:off x="10003175" y="11138025"/>
            <a:ext cx="2421900" cy="929700"/>
          </a:xfrm>
          <a:prstGeom prst="bentConnector3">
            <a:avLst>
              <a:gd fmla="val 72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75"/>
          <p:cNvSpPr txBox="1"/>
          <p:nvPr/>
        </p:nvSpPr>
        <p:spPr>
          <a:xfrm>
            <a:off x="12580675" y="10649350"/>
            <a:ext cx="81573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Row</a:t>
            </a: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- Text | Rating Icons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12" name="Google Shape;412;p75"/>
          <p:cNvCxnSpPr/>
          <p:nvPr/>
        </p:nvCxnSpPr>
        <p:spPr>
          <a:xfrm flipH="1" rot="10800000">
            <a:off x="16494425" y="9719650"/>
            <a:ext cx="2421900" cy="929700"/>
          </a:xfrm>
          <a:prstGeom prst="bentConnector3">
            <a:avLst>
              <a:gd fmla="val 72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75"/>
          <p:cNvSpPr txBox="1"/>
          <p:nvPr/>
        </p:nvSpPr>
        <p:spPr>
          <a:xfrm>
            <a:off x="19085700" y="9360600"/>
            <a:ext cx="52983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LazyRow</a:t>
            </a: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- 5 Icons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6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76"/>
          <p:cNvSpPr txBox="1"/>
          <p:nvPr/>
        </p:nvSpPr>
        <p:spPr>
          <a:xfrm>
            <a:off x="1841100" y="192150"/>
            <a:ext cx="20716800" cy="13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BookReviewItem(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bookReview: BookReview,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onItemClick: (BookReview) -&gt; Unit,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onLongItemTap: (BookReview) -&gt; Unit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Card(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elevation = </a:t>
            </a:r>
            <a:r>
              <a:rPr b="1" lang="en-US" sz="2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border = 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BorderStroke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.dp, MaterialTheme.colors.primary),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shape = 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RoundedCornerShape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.dp),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modifier = Modifier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.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wrapContentHeight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.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.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combinedClickable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 onItemClick(bookReview) },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indication = </a:t>
            </a:r>
            <a:r>
              <a:rPr lang="en-US" sz="2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onLongClick = { onLongItemTap(bookReview) }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)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) {}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0" name="Google Shape;420;p76"/>
          <p:cNvSpPr/>
          <p:nvPr/>
        </p:nvSpPr>
        <p:spPr>
          <a:xfrm>
            <a:off x="2622975" y="4808800"/>
            <a:ext cx="4104600" cy="75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76"/>
          <p:cNvSpPr/>
          <p:nvPr/>
        </p:nvSpPr>
        <p:spPr>
          <a:xfrm>
            <a:off x="2307250" y="6703175"/>
            <a:ext cx="11074800" cy="546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7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7"/>
          <p:cNvSpPr txBox="1"/>
          <p:nvPr/>
        </p:nvSpPr>
        <p:spPr>
          <a:xfrm>
            <a:off x="1841100" y="192150"/>
            <a:ext cx="20716800" cy="13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Row(modifier = Modifier.fillMaxSize()) {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Spacer(modifier = Modifier.size(</a:t>
            </a:r>
            <a:r>
              <a:rPr b="1" lang="en-US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.dp))</a:t>
            </a:r>
            <a:endParaRPr b="1"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Column(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modifier = Modifier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.weight(</a:t>
            </a:r>
            <a:r>
              <a:rPr lang="en-US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0.6f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.fillMaxHeight()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) {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Spacer(modifier = Modifier.height(</a:t>
            </a:r>
            <a:r>
              <a:rPr b="1" lang="en-US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.dp))</a:t>
            </a:r>
            <a:endParaRPr b="1"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Text(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text = bookReview.book.name,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color = MaterialTheme.colors.primary,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fontSize = </a:t>
            </a:r>
            <a:r>
              <a:rPr lang="en-US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.sp,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fontWeight = FontWeight.Bold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Spacer(modifier = Modifier.height(</a:t>
            </a:r>
            <a:r>
              <a:rPr b="1" lang="en-US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.dp))</a:t>
            </a:r>
            <a:endParaRPr b="1"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29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8" name="Google Shape;428;p77"/>
          <p:cNvCxnSpPr/>
          <p:nvPr/>
        </p:nvCxnSpPr>
        <p:spPr>
          <a:xfrm>
            <a:off x="13649200" y="887092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77"/>
          <p:cNvSpPr txBox="1"/>
          <p:nvPr/>
        </p:nvSpPr>
        <p:spPr>
          <a:xfrm>
            <a:off x="17425475" y="8475825"/>
            <a:ext cx="2283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Book Title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8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78"/>
          <p:cNvSpPr txBox="1"/>
          <p:nvPr/>
        </p:nvSpPr>
        <p:spPr>
          <a:xfrm>
            <a:off x="1841100" y="192150"/>
            <a:ext cx="20716800" cy="13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Row {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text = stringResource(id = R.string.rating_text),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color = MaterialTheme.colors.onPrimary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RatingBar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range = </a:t>
            </a:r>
            <a:r>
              <a:rPr lang="en-US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</a:t>
            </a:r>
            <a:r>
              <a:rPr lang="en-US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currentRating = bookReview.review.rating,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isSelectable = </a:t>
            </a:r>
            <a:r>
              <a:rPr lang="en-US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isLargeRating = </a:t>
            </a:r>
            <a:r>
              <a:rPr lang="en-US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Spacer(modifier = Modifier.height(</a:t>
            </a:r>
            <a:r>
              <a:rPr lang="en-US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36" name="Google Shape;436;p78"/>
          <p:cNvCxnSpPr/>
          <p:nvPr/>
        </p:nvCxnSpPr>
        <p:spPr>
          <a:xfrm>
            <a:off x="13964925" y="5652850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78"/>
          <p:cNvSpPr txBox="1"/>
          <p:nvPr/>
        </p:nvSpPr>
        <p:spPr>
          <a:xfrm>
            <a:off x="17741200" y="5257750"/>
            <a:ext cx="2283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Rating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9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79"/>
          <p:cNvSpPr txBox="1"/>
          <p:nvPr/>
        </p:nvSpPr>
        <p:spPr>
          <a:xfrm>
            <a:off x="1841100" y="192150"/>
            <a:ext cx="20716800" cy="13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  </a:t>
            </a:r>
            <a:b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Text(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text = bookReview.review.notes,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fontSize = </a:t>
            </a:r>
            <a:r>
              <a:rPr lang="en-US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.sp,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modifier = Modifier.fillMaxSize(),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overflow = TextOverflow.Ellipsis,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fontStyle = FontStyle.Italic,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maxLines = </a:t>
            </a:r>
            <a:r>
              <a:rPr lang="en-US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color = MaterialTheme.colors.onPrimary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Spacer(modifier = Modifier.height(</a:t>
            </a:r>
            <a:r>
              <a:rPr lang="en-US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4" name="Google Shape;444;p79"/>
          <p:cNvCxnSpPr/>
          <p:nvPr/>
        </p:nvCxnSpPr>
        <p:spPr>
          <a:xfrm>
            <a:off x="13964925" y="5652850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79"/>
          <p:cNvSpPr txBox="1"/>
          <p:nvPr/>
        </p:nvSpPr>
        <p:spPr>
          <a:xfrm>
            <a:off x="17741200" y="5257750"/>
            <a:ext cx="32184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Description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46" name="Google Shape;446;p79"/>
          <p:cNvCxnSpPr/>
          <p:nvPr/>
        </p:nvCxnSpPr>
        <p:spPr>
          <a:xfrm>
            <a:off x="2775350" y="898682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79"/>
          <p:cNvSpPr txBox="1"/>
          <p:nvPr/>
        </p:nvSpPr>
        <p:spPr>
          <a:xfrm>
            <a:off x="6551625" y="8591725"/>
            <a:ext cx="32184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Column end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0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80"/>
          <p:cNvSpPr txBox="1"/>
          <p:nvPr/>
        </p:nvSpPr>
        <p:spPr>
          <a:xfrm>
            <a:off x="1841100" y="192150"/>
            <a:ext cx="20716800" cy="13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Spacer(modifier = Modifier.width(</a:t>
            </a:r>
            <a:r>
              <a:rPr lang="en-US" sz="2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.dp))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Card(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modifier = Modifier.weight(</a:t>
            </a:r>
            <a:r>
              <a:rPr lang="en-US" sz="2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0.4f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shape = 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RoundedCornerShape(</a:t>
            </a:r>
            <a:endParaRPr b="1"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topRight = </a:t>
            </a:r>
            <a:r>
              <a:rPr b="1" lang="en-US" sz="2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.dp,</a:t>
            </a:r>
            <a:endParaRPr b="1"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topLeft = </a:t>
            </a:r>
            <a:r>
              <a:rPr b="1" lang="en-US" sz="2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.dp,</a:t>
            </a:r>
            <a:endParaRPr b="1"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bottomLeft = </a:t>
            </a:r>
            <a:r>
              <a:rPr b="1" lang="en-US" sz="2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.dp,</a:t>
            </a:r>
            <a:endParaRPr b="1"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bottomRight = </a:t>
            </a:r>
            <a:r>
              <a:rPr b="1" lang="en-US" sz="2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</a:t>
            </a:r>
            <a:endParaRPr b="1"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)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elevation = </a:t>
            </a:r>
            <a:r>
              <a:rPr b="1" lang="en-US" sz="2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</a:t>
            </a:r>
            <a:endParaRPr b="1"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) {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-US" sz="2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painter</a:t>
            </a: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rememberImagePainter(bookReview.review.imageUrl),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contentScale = ContentScale.FillWidth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)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54" name="Google Shape;454;p80"/>
          <p:cNvCxnSpPr/>
          <p:nvPr/>
        </p:nvCxnSpPr>
        <p:spPr>
          <a:xfrm>
            <a:off x="13552050" y="2714150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80"/>
          <p:cNvSpPr txBox="1"/>
          <p:nvPr/>
        </p:nvSpPr>
        <p:spPr>
          <a:xfrm>
            <a:off x="17328325" y="2319050"/>
            <a:ext cx="4530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Image Card Shape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56" name="Google Shape;456;p80"/>
          <p:cNvCxnSpPr>
            <a:endCxn id="457" idx="1"/>
          </p:cNvCxnSpPr>
          <p:nvPr/>
        </p:nvCxnSpPr>
        <p:spPr>
          <a:xfrm flipH="1" rot="10800000">
            <a:off x="10504800" y="9186825"/>
            <a:ext cx="5373000" cy="175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80"/>
          <p:cNvSpPr txBox="1"/>
          <p:nvPr/>
        </p:nvSpPr>
        <p:spPr>
          <a:xfrm>
            <a:off x="15877800" y="8786025"/>
            <a:ext cx="4530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Coil powered Image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1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025" y="3755097"/>
            <a:ext cx="10722099" cy="640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81"/>
          <p:cNvCxnSpPr/>
          <p:nvPr/>
        </p:nvCxnSpPr>
        <p:spPr>
          <a:xfrm rot="-5400000">
            <a:off x="4167750" y="1860575"/>
            <a:ext cx="2015700" cy="1287300"/>
          </a:xfrm>
          <a:prstGeom prst="bentConnector3">
            <a:avLst>
              <a:gd fmla="val 10241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81"/>
          <p:cNvSpPr txBox="1"/>
          <p:nvPr/>
        </p:nvSpPr>
        <p:spPr>
          <a:xfrm>
            <a:off x="5937000" y="1002350"/>
            <a:ext cx="59295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Row</a:t>
            </a: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- Content | Image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66" name="Google Shape;466;p81"/>
          <p:cNvCxnSpPr/>
          <p:nvPr/>
        </p:nvCxnSpPr>
        <p:spPr>
          <a:xfrm flipH="1" rot="5400000">
            <a:off x="3681725" y="10627925"/>
            <a:ext cx="2016000" cy="1433100"/>
          </a:xfrm>
          <a:prstGeom prst="bentConnector3">
            <a:avLst>
              <a:gd fmla="val -120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81"/>
          <p:cNvSpPr txBox="1"/>
          <p:nvPr/>
        </p:nvSpPr>
        <p:spPr>
          <a:xfrm>
            <a:off x="5652225" y="11938100"/>
            <a:ext cx="81573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- Text | Rating | Description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68" name="Google Shape;468;p81"/>
          <p:cNvCxnSpPr/>
          <p:nvPr/>
        </p:nvCxnSpPr>
        <p:spPr>
          <a:xfrm flipH="1" rot="10800000">
            <a:off x="10003175" y="11138025"/>
            <a:ext cx="2421900" cy="929700"/>
          </a:xfrm>
          <a:prstGeom prst="bentConnector3">
            <a:avLst>
              <a:gd fmla="val 72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81"/>
          <p:cNvSpPr txBox="1"/>
          <p:nvPr/>
        </p:nvSpPr>
        <p:spPr>
          <a:xfrm>
            <a:off x="12580675" y="10649350"/>
            <a:ext cx="81573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Row</a:t>
            </a: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- Text | Rating Icons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70" name="Google Shape;470;p81"/>
          <p:cNvCxnSpPr/>
          <p:nvPr/>
        </p:nvCxnSpPr>
        <p:spPr>
          <a:xfrm flipH="1" rot="10800000">
            <a:off x="16494425" y="9719650"/>
            <a:ext cx="2421900" cy="929700"/>
          </a:xfrm>
          <a:prstGeom prst="bentConnector3">
            <a:avLst>
              <a:gd fmla="val 72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81"/>
          <p:cNvSpPr txBox="1"/>
          <p:nvPr/>
        </p:nvSpPr>
        <p:spPr>
          <a:xfrm>
            <a:off x="19085700" y="9360600"/>
            <a:ext cx="52983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LazyRow</a:t>
            </a: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- 5 Icons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2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6497053" cy="13716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82"/>
          <p:cNvCxnSpPr/>
          <p:nvPr/>
        </p:nvCxnSpPr>
        <p:spPr>
          <a:xfrm>
            <a:off x="6824600" y="1360075"/>
            <a:ext cx="5634600" cy="2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82"/>
          <p:cNvCxnSpPr/>
          <p:nvPr/>
        </p:nvCxnSpPr>
        <p:spPr>
          <a:xfrm>
            <a:off x="7528925" y="6053650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82"/>
          <p:cNvCxnSpPr/>
          <p:nvPr/>
        </p:nvCxnSpPr>
        <p:spPr>
          <a:xfrm>
            <a:off x="6691350" y="11306300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82"/>
          <p:cNvCxnSpPr/>
          <p:nvPr/>
        </p:nvCxnSpPr>
        <p:spPr>
          <a:xfrm>
            <a:off x="6691350" y="1262447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82"/>
          <p:cNvSpPr txBox="1"/>
          <p:nvPr/>
        </p:nvSpPr>
        <p:spPr>
          <a:xfrm>
            <a:off x="13114900" y="1020050"/>
            <a:ext cx="2283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TopBar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3" name="Google Shape;483;p82"/>
          <p:cNvSpPr txBox="1"/>
          <p:nvPr/>
        </p:nvSpPr>
        <p:spPr>
          <a:xfrm>
            <a:off x="11305200" y="5658550"/>
            <a:ext cx="2283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Content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4" name="Google Shape;484;p82"/>
          <p:cNvSpPr txBox="1"/>
          <p:nvPr/>
        </p:nvSpPr>
        <p:spPr>
          <a:xfrm>
            <a:off x="10680425" y="10911200"/>
            <a:ext cx="2283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FAB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5" name="Google Shape;485;p82"/>
          <p:cNvSpPr txBox="1"/>
          <p:nvPr/>
        </p:nvSpPr>
        <p:spPr>
          <a:xfrm>
            <a:off x="10680425" y="12229375"/>
            <a:ext cx="27444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BottomBar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86" name="Google Shape;486;p82"/>
          <p:cNvCxnSpPr/>
          <p:nvPr/>
        </p:nvCxnSpPr>
        <p:spPr>
          <a:xfrm>
            <a:off x="16490775" y="1141475"/>
            <a:ext cx="0" cy="1187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82"/>
          <p:cNvCxnSpPr/>
          <p:nvPr/>
        </p:nvCxnSpPr>
        <p:spPr>
          <a:xfrm>
            <a:off x="16490775" y="707397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82"/>
          <p:cNvSpPr txBox="1"/>
          <p:nvPr/>
        </p:nvSpPr>
        <p:spPr>
          <a:xfrm>
            <a:off x="19606175" y="6678875"/>
            <a:ext cx="2283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Scaffold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7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7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47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181" name="Google Shape;181;p47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7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7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7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7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47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What is Jetpack Compose?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87" name="Google Shape;187;p47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The idea behind the framework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47"/>
          <p:cNvSpPr txBox="1"/>
          <p:nvPr>
            <p:ph idx="4294967295" type="body"/>
          </p:nvPr>
        </p:nvSpPr>
        <p:spPr>
          <a:xfrm>
            <a:off x="1560925" y="4532725"/>
            <a:ext cx="16309800" cy="47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Jetpack Compose is a new and </a:t>
            </a:r>
            <a:r>
              <a:rPr b="1" lang="en-US">
                <a:solidFill>
                  <a:srgbClr val="3F3F3F"/>
                </a:solidFill>
              </a:rPr>
              <a:t>fully declarative</a:t>
            </a:r>
            <a:r>
              <a:rPr lang="en-US">
                <a:solidFill>
                  <a:srgbClr val="3F3F3F"/>
                </a:solidFill>
              </a:rPr>
              <a:t> way to design and render Android user interfaces.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It relies on </a:t>
            </a:r>
            <a:r>
              <a:rPr b="1" lang="en-US">
                <a:solidFill>
                  <a:srgbClr val="3F3F3F"/>
                </a:solidFill>
              </a:rPr>
              <a:t>composable functions</a:t>
            </a:r>
            <a:r>
              <a:rPr lang="en-US">
                <a:solidFill>
                  <a:srgbClr val="3F3F3F"/>
                </a:solidFill>
              </a:rPr>
              <a:t>, </a:t>
            </a:r>
            <a:r>
              <a:rPr b="1" lang="en-US">
                <a:solidFill>
                  <a:srgbClr val="3F3F3F"/>
                </a:solidFill>
              </a:rPr>
              <a:t>modifiers</a:t>
            </a:r>
            <a:r>
              <a:rPr lang="en-US">
                <a:solidFill>
                  <a:srgbClr val="3F3F3F"/>
                </a:solidFill>
              </a:rPr>
              <a:t> and </a:t>
            </a:r>
            <a:r>
              <a:rPr b="1" lang="en-US">
                <a:solidFill>
                  <a:srgbClr val="3F3F3F"/>
                </a:solidFill>
              </a:rPr>
              <a:t>reacting to state changes </a:t>
            </a:r>
            <a:r>
              <a:rPr lang="en-US">
                <a:solidFill>
                  <a:srgbClr val="3F3F3F"/>
                </a:solidFill>
              </a:rPr>
              <a:t>to display beautiful, material-design-inspired UI </a:t>
            </a:r>
            <a:r>
              <a:rPr b="1" lang="en-US">
                <a:solidFill>
                  <a:srgbClr val="3F3F3F"/>
                </a:solidFill>
              </a:rPr>
              <a:t>using Kotlin</a:t>
            </a:r>
            <a:r>
              <a:rPr lang="en-US">
                <a:solidFill>
                  <a:srgbClr val="3F3F3F"/>
                </a:solidFill>
              </a:rPr>
              <a:t>!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3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Building Lists/Dynamic Composables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84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4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84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504" name="Google Shape;504;p84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4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4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4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4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84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Building Lists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510" name="Google Shape;510;p84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Dynamic Composables are just Composables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1" name="Google Shape;511;p84"/>
          <p:cNvSpPr txBox="1"/>
          <p:nvPr>
            <p:ph idx="4294967295" type="body"/>
          </p:nvPr>
        </p:nvSpPr>
        <p:spPr>
          <a:xfrm>
            <a:off x="1560925" y="4532725"/>
            <a:ext cx="16309800" cy="47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Building lists and dynamic components is as easy as calling a </a:t>
            </a:r>
            <a:r>
              <a:rPr b="1" lang="en-US">
                <a:solidFill>
                  <a:srgbClr val="3F3F3F"/>
                </a:solidFill>
              </a:rPr>
              <a:t>for-loop </a:t>
            </a:r>
            <a:r>
              <a:rPr lang="en-US">
                <a:solidFill>
                  <a:srgbClr val="3F3F3F"/>
                </a:solidFill>
              </a:rPr>
              <a:t>or using one of the predefined “lazy components”.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LazyColumn</a:t>
            </a:r>
            <a:r>
              <a:rPr lang="en-US">
                <a:solidFill>
                  <a:srgbClr val="3F3F3F"/>
                </a:solidFill>
              </a:rPr>
              <a:t> - building </a:t>
            </a:r>
            <a:r>
              <a:rPr b="1" lang="en-US">
                <a:solidFill>
                  <a:srgbClr val="3F3F3F"/>
                </a:solidFill>
              </a:rPr>
              <a:t>vertical</a:t>
            </a:r>
            <a:r>
              <a:rPr lang="en-US">
                <a:solidFill>
                  <a:srgbClr val="3F3F3F"/>
                </a:solidFill>
              </a:rPr>
              <a:t> lists.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LazyRow</a:t>
            </a:r>
            <a:r>
              <a:rPr lang="en-US">
                <a:solidFill>
                  <a:srgbClr val="3F3F3F"/>
                </a:solidFill>
              </a:rPr>
              <a:t> - building </a:t>
            </a:r>
            <a:r>
              <a:rPr b="1" lang="en-US">
                <a:solidFill>
                  <a:srgbClr val="3F3F3F"/>
                </a:solidFill>
              </a:rPr>
              <a:t>horizontal</a:t>
            </a:r>
            <a:r>
              <a:rPr lang="en-US">
                <a:solidFill>
                  <a:srgbClr val="3F3F3F"/>
                </a:solidFill>
              </a:rPr>
              <a:t> lists.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5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85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4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BookReviewsList(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bookReviews: List&lt;BookReview&gt;,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onItemClick: (BookReview) -&gt; Unit,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onLongItemTap: (BookReview) -&gt; Unit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LazyColumn {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items(bookReviews) { bookReview -&gt;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BookReviewItem(bookReview, onItemClick, onLongItemTap)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40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6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86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37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@Preview</a:t>
            </a:r>
            <a:endParaRPr sz="37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37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MyComposable(items: List&lt;Data&gt;) {</a:t>
            </a:r>
            <a:endParaRPr sz="37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7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sz="37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(item </a:t>
            </a:r>
            <a:r>
              <a:rPr lang="en-US" sz="37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 sz="37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items) {</a:t>
            </a:r>
            <a:endParaRPr sz="37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MyItem(item)</a:t>
            </a:r>
            <a:endParaRPr sz="37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37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7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43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7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Adding state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8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88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88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539" name="Google Shape;539;p88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8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8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8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8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88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State Handling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545" name="Google Shape;545;p88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The most important thing about UI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6" name="Google Shape;546;p88"/>
          <p:cNvSpPr txBox="1"/>
          <p:nvPr>
            <p:ph idx="4294967295" type="body"/>
          </p:nvPr>
        </p:nvSpPr>
        <p:spPr>
          <a:xfrm>
            <a:off x="1560925" y="4532725"/>
            <a:ext cx="16309800" cy="47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Compose allows you to easily listen to and </a:t>
            </a:r>
            <a:r>
              <a:rPr b="1" lang="en-US">
                <a:solidFill>
                  <a:srgbClr val="3F3F3F"/>
                </a:solidFill>
              </a:rPr>
              <a:t>remember</a:t>
            </a:r>
            <a:r>
              <a:rPr lang="en-US">
                <a:solidFill>
                  <a:srgbClr val="3F3F3F"/>
                </a:solidFill>
              </a:rPr>
              <a:t> the state of your components.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Using </a:t>
            </a:r>
            <a:r>
              <a:rPr b="1" lang="en-US">
                <a:solidFill>
                  <a:srgbClr val="3F3F3F"/>
                </a:solidFill>
              </a:rPr>
              <a:t>remember()</a:t>
            </a:r>
            <a:r>
              <a:rPr lang="en-US">
                <a:solidFill>
                  <a:srgbClr val="3F3F3F"/>
                </a:solidFill>
              </a:rPr>
              <a:t> you create State objects that store data within the component lifecycle.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It’s also important to know that Compose doesn’t work without state - </a:t>
            </a:r>
            <a:r>
              <a:rPr b="1" lang="en-US">
                <a:solidFill>
                  <a:srgbClr val="3F3F3F"/>
                </a:solidFill>
              </a:rPr>
              <a:t>forces declarative programming</a:t>
            </a:r>
            <a:r>
              <a:rPr lang="en-US">
                <a:solidFill>
                  <a:srgbClr val="3F3F3F"/>
                </a:solidFill>
              </a:rPr>
              <a:t>. 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536" y="0"/>
            <a:ext cx="6497053" cy="13716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89"/>
          <p:cNvCxnSpPr/>
          <p:nvPr/>
        </p:nvCxnSpPr>
        <p:spPr>
          <a:xfrm>
            <a:off x="10819800" y="753557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89"/>
          <p:cNvSpPr txBox="1"/>
          <p:nvPr/>
        </p:nvSpPr>
        <p:spPr>
          <a:xfrm>
            <a:off x="11378400" y="6339000"/>
            <a:ext cx="16272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Typing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5" name="Google Shape;55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2736" y="0"/>
            <a:ext cx="6497053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0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90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AddReadingList(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onAddList: (String) -&gt; Unit,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onDismiss: () -&gt; Unit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inputState = remember { mutableStateOf(</a:t>
            </a:r>
            <a:r>
              <a:rPr b="1" lang="en-US" sz="3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}</a:t>
            </a:r>
            <a:endParaRPr b="1"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2DC4C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1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91"/>
          <p:cNvSpPr txBox="1"/>
          <p:nvPr>
            <p:ph idx="1" type="body"/>
          </p:nvPr>
        </p:nvSpPr>
        <p:spPr>
          <a:xfrm>
            <a:off x="1545775" y="3506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AddReadingList(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onAddList: (String) -&gt; Unit,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onDismiss: () -&gt; Unit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inputState = remember { mutableStateOf(</a:t>
            </a:r>
            <a:r>
              <a:rPr lang="en-US" sz="3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			....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InputField(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value = inputState.value,</a:t>
            </a:r>
            <a:endParaRPr b="1"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isInputValid = inputState.value.isNotEmpty(),</a:t>
            </a:r>
            <a:endParaRPr b="1"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onStateChanged = { newValue -&gt; inputState.value = newValue 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ActionButton(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isEnabled = inputState.value.isNotEmpty(),</a:t>
            </a:r>
            <a:endParaRPr b="1"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 onAddList(inputState.value) }</a:t>
            </a:r>
            <a:endParaRPr b="1"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00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2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92"/>
          <p:cNvSpPr txBox="1"/>
          <p:nvPr>
            <p:ph idx="1" type="body"/>
          </p:nvPr>
        </p:nvSpPr>
        <p:spPr>
          <a:xfrm>
            <a:off x="1545775" y="3506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AddReadingList(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onAddList: (String) -&gt; Unit,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onDismiss: () -&gt; Unit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inputState = remember { mutableStateOf(</a:t>
            </a:r>
            <a:r>
              <a:rPr lang="en-US" sz="3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			....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InputField(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value = inputState.value,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isInputValid = inputState.value.isNotEmpty(),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onStateChanged = { newValue -&gt; inputState.value = newValue } // state change</a:t>
            </a:r>
            <a:endParaRPr b="1"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ActionButton(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isEnabled = inputState.value.isNotEmpty(),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 onAddList(inputState.value) 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00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8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Well how is this better?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3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4411" y="0"/>
            <a:ext cx="6497053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536" y="0"/>
            <a:ext cx="6497053" cy="13716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93"/>
          <p:cNvCxnSpPr/>
          <p:nvPr/>
        </p:nvCxnSpPr>
        <p:spPr>
          <a:xfrm>
            <a:off x="10819800" y="753557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p93"/>
          <p:cNvSpPr txBox="1"/>
          <p:nvPr/>
        </p:nvSpPr>
        <p:spPr>
          <a:xfrm>
            <a:off x="11378400" y="6339000"/>
            <a:ext cx="16272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Typing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4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61" y="25925"/>
            <a:ext cx="6497053" cy="13716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94"/>
          <p:cNvCxnSpPr/>
          <p:nvPr/>
        </p:nvCxnSpPr>
        <p:spPr>
          <a:xfrm>
            <a:off x="10819800" y="753557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94"/>
          <p:cNvSpPr txBox="1"/>
          <p:nvPr/>
        </p:nvSpPr>
        <p:spPr>
          <a:xfrm>
            <a:off x="11226600" y="6314700"/>
            <a:ext cx="19308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Add list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91" name="Google Shape;59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3174" y="25925"/>
            <a:ext cx="6497053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94"/>
          <p:cNvSpPr txBox="1"/>
          <p:nvPr/>
        </p:nvSpPr>
        <p:spPr>
          <a:xfrm>
            <a:off x="9988050" y="1221150"/>
            <a:ext cx="44079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Without observing the state properties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5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61" y="25925"/>
            <a:ext cx="6497053" cy="13716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95"/>
          <p:cNvCxnSpPr/>
          <p:nvPr/>
        </p:nvCxnSpPr>
        <p:spPr>
          <a:xfrm>
            <a:off x="10819800" y="753557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95"/>
          <p:cNvSpPr txBox="1"/>
          <p:nvPr/>
        </p:nvSpPr>
        <p:spPr>
          <a:xfrm>
            <a:off x="11226600" y="6314700"/>
            <a:ext cx="19308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Add list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1" name="Google Shape;601;p95"/>
          <p:cNvSpPr txBox="1"/>
          <p:nvPr/>
        </p:nvSpPr>
        <p:spPr>
          <a:xfrm>
            <a:off x="9988050" y="1245425"/>
            <a:ext cx="44079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Using remember() for list items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02" name="Google Shape;60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3799" y="0"/>
            <a:ext cx="6497053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6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What happens when state changes?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97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97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97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618" name="Google Shape;618;p97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7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7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7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7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97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State Handling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624" name="Google Shape;624;p97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State tends to change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5" name="Google Shape;625;p97"/>
          <p:cNvSpPr txBox="1"/>
          <p:nvPr>
            <p:ph idx="4294967295" type="body"/>
          </p:nvPr>
        </p:nvSpPr>
        <p:spPr>
          <a:xfrm>
            <a:off x="1560925" y="4532725"/>
            <a:ext cx="16309800" cy="47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If the state changes, the UI re-draws itself in a smart way, applying minimal changes to match the new state.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This process is called </a:t>
            </a:r>
            <a:r>
              <a:rPr b="1" lang="en-US">
                <a:solidFill>
                  <a:srgbClr val="3F3F3F"/>
                </a:solidFill>
              </a:rPr>
              <a:t>recomposition</a:t>
            </a:r>
            <a:r>
              <a:rPr lang="en-US">
                <a:solidFill>
                  <a:srgbClr val="3F3F3F"/>
                </a:solidFill>
              </a:rPr>
              <a:t>.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8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98"/>
          <p:cNvSpPr/>
          <p:nvPr/>
        </p:nvSpPr>
        <p:spPr>
          <a:xfrm>
            <a:off x="1456100" y="1027075"/>
            <a:ext cx="5681400" cy="1181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98"/>
          <p:cNvSpPr/>
          <p:nvPr/>
        </p:nvSpPr>
        <p:spPr>
          <a:xfrm>
            <a:off x="1787600" y="1378100"/>
            <a:ext cx="5018400" cy="2977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8"/>
          <p:cNvSpPr/>
          <p:nvPr/>
        </p:nvSpPr>
        <p:spPr>
          <a:xfrm>
            <a:off x="1755050" y="4901100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8"/>
          <p:cNvSpPr/>
          <p:nvPr/>
        </p:nvSpPr>
        <p:spPr>
          <a:xfrm>
            <a:off x="1755050" y="5989575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98"/>
          <p:cNvSpPr/>
          <p:nvPr/>
        </p:nvSpPr>
        <p:spPr>
          <a:xfrm>
            <a:off x="1787600" y="7078050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98"/>
          <p:cNvSpPr/>
          <p:nvPr/>
        </p:nvSpPr>
        <p:spPr>
          <a:xfrm>
            <a:off x="1787600" y="8166525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8"/>
          <p:cNvSpPr/>
          <p:nvPr/>
        </p:nvSpPr>
        <p:spPr>
          <a:xfrm>
            <a:off x="1787600" y="9255000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98"/>
          <p:cNvSpPr/>
          <p:nvPr/>
        </p:nvSpPr>
        <p:spPr>
          <a:xfrm>
            <a:off x="1787600" y="10343475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98"/>
          <p:cNvSpPr/>
          <p:nvPr/>
        </p:nvSpPr>
        <p:spPr>
          <a:xfrm>
            <a:off x="1787600" y="11431950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0" name="Google Shape;640;p98"/>
          <p:cNvCxnSpPr/>
          <p:nvPr/>
        </p:nvCxnSpPr>
        <p:spPr>
          <a:xfrm>
            <a:off x="7435950" y="282922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1" name="Google Shape;641;p98"/>
          <p:cNvSpPr txBox="1"/>
          <p:nvPr/>
        </p:nvSpPr>
        <p:spPr>
          <a:xfrm>
            <a:off x="10507950" y="2466050"/>
            <a:ext cx="33345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Header state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42" name="Google Shape;642;p98"/>
          <p:cNvCxnSpPr/>
          <p:nvPr/>
        </p:nvCxnSpPr>
        <p:spPr>
          <a:xfrm>
            <a:off x="7435950" y="1161500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p98"/>
          <p:cNvSpPr txBox="1"/>
          <p:nvPr/>
        </p:nvSpPr>
        <p:spPr>
          <a:xfrm>
            <a:off x="10507950" y="798325"/>
            <a:ext cx="37152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Container state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44" name="Google Shape;644;p98"/>
          <p:cNvCxnSpPr/>
          <p:nvPr/>
        </p:nvCxnSpPr>
        <p:spPr>
          <a:xfrm>
            <a:off x="7435950" y="762297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98"/>
          <p:cNvSpPr txBox="1"/>
          <p:nvPr/>
        </p:nvSpPr>
        <p:spPr>
          <a:xfrm>
            <a:off x="10507950" y="7259800"/>
            <a:ext cx="33345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List data state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9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99"/>
          <p:cNvSpPr/>
          <p:nvPr/>
        </p:nvSpPr>
        <p:spPr>
          <a:xfrm>
            <a:off x="1456100" y="1027075"/>
            <a:ext cx="5681400" cy="1181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99"/>
          <p:cNvSpPr/>
          <p:nvPr/>
        </p:nvSpPr>
        <p:spPr>
          <a:xfrm>
            <a:off x="1787600" y="1378100"/>
            <a:ext cx="5018400" cy="2977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99"/>
          <p:cNvSpPr/>
          <p:nvPr/>
        </p:nvSpPr>
        <p:spPr>
          <a:xfrm>
            <a:off x="1755050" y="4901100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99"/>
          <p:cNvSpPr/>
          <p:nvPr/>
        </p:nvSpPr>
        <p:spPr>
          <a:xfrm>
            <a:off x="1755050" y="5989575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99"/>
          <p:cNvSpPr/>
          <p:nvPr/>
        </p:nvSpPr>
        <p:spPr>
          <a:xfrm>
            <a:off x="1787600" y="7078050"/>
            <a:ext cx="5083500" cy="754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9"/>
          <p:cNvSpPr/>
          <p:nvPr/>
        </p:nvSpPr>
        <p:spPr>
          <a:xfrm>
            <a:off x="1787600" y="8166525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99"/>
          <p:cNvSpPr/>
          <p:nvPr/>
        </p:nvSpPr>
        <p:spPr>
          <a:xfrm>
            <a:off x="1787600" y="9255000"/>
            <a:ext cx="5083500" cy="754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99"/>
          <p:cNvSpPr/>
          <p:nvPr/>
        </p:nvSpPr>
        <p:spPr>
          <a:xfrm>
            <a:off x="1787600" y="10343475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99"/>
          <p:cNvSpPr/>
          <p:nvPr/>
        </p:nvSpPr>
        <p:spPr>
          <a:xfrm>
            <a:off x="1787600" y="11431950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0" name="Google Shape;660;p99"/>
          <p:cNvCxnSpPr/>
          <p:nvPr/>
        </p:nvCxnSpPr>
        <p:spPr>
          <a:xfrm>
            <a:off x="7435950" y="282922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99"/>
          <p:cNvSpPr txBox="1"/>
          <p:nvPr/>
        </p:nvSpPr>
        <p:spPr>
          <a:xfrm>
            <a:off x="10507950" y="2466050"/>
            <a:ext cx="50184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Header - no changes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62" name="Google Shape;662;p99"/>
          <p:cNvCxnSpPr/>
          <p:nvPr/>
        </p:nvCxnSpPr>
        <p:spPr>
          <a:xfrm>
            <a:off x="7435950" y="1161500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3" name="Google Shape;663;p99"/>
          <p:cNvSpPr txBox="1"/>
          <p:nvPr/>
        </p:nvSpPr>
        <p:spPr>
          <a:xfrm>
            <a:off x="10507950" y="798325"/>
            <a:ext cx="50184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Container - no changes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64" name="Google Shape;664;p99"/>
          <p:cNvCxnSpPr/>
          <p:nvPr/>
        </p:nvCxnSpPr>
        <p:spPr>
          <a:xfrm>
            <a:off x="7435950" y="762297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5" name="Google Shape;665;p99"/>
          <p:cNvSpPr txBox="1"/>
          <p:nvPr/>
        </p:nvSpPr>
        <p:spPr>
          <a:xfrm>
            <a:off x="10507950" y="7259800"/>
            <a:ext cx="43002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List state - changed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0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00"/>
          <p:cNvSpPr/>
          <p:nvPr/>
        </p:nvSpPr>
        <p:spPr>
          <a:xfrm>
            <a:off x="1456100" y="1027075"/>
            <a:ext cx="5681400" cy="1181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00"/>
          <p:cNvSpPr/>
          <p:nvPr/>
        </p:nvSpPr>
        <p:spPr>
          <a:xfrm>
            <a:off x="1787600" y="1378100"/>
            <a:ext cx="5018400" cy="2977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00"/>
          <p:cNvSpPr/>
          <p:nvPr/>
        </p:nvSpPr>
        <p:spPr>
          <a:xfrm>
            <a:off x="1755050" y="4901100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00"/>
          <p:cNvSpPr/>
          <p:nvPr/>
        </p:nvSpPr>
        <p:spPr>
          <a:xfrm>
            <a:off x="1755050" y="5989575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00"/>
          <p:cNvSpPr/>
          <p:nvPr/>
        </p:nvSpPr>
        <p:spPr>
          <a:xfrm>
            <a:off x="1787600" y="7078050"/>
            <a:ext cx="5083500" cy="754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00"/>
          <p:cNvSpPr/>
          <p:nvPr/>
        </p:nvSpPr>
        <p:spPr>
          <a:xfrm>
            <a:off x="1787600" y="8166525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00"/>
          <p:cNvSpPr/>
          <p:nvPr/>
        </p:nvSpPr>
        <p:spPr>
          <a:xfrm>
            <a:off x="1787600" y="9255000"/>
            <a:ext cx="5083500" cy="754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00"/>
          <p:cNvSpPr/>
          <p:nvPr/>
        </p:nvSpPr>
        <p:spPr>
          <a:xfrm>
            <a:off x="1787600" y="10343475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00"/>
          <p:cNvSpPr/>
          <p:nvPr/>
        </p:nvSpPr>
        <p:spPr>
          <a:xfrm>
            <a:off x="1787600" y="11431950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0" name="Google Shape;680;p100"/>
          <p:cNvCxnSpPr/>
          <p:nvPr/>
        </p:nvCxnSpPr>
        <p:spPr>
          <a:xfrm>
            <a:off x="7435950" y="282922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p100"/>
          <p:cNvSpPr txBox="1"/>
          <p:nvPr/>
        </p:nvSpPr>
        <p:spPr>
          <a:xfrm>
            <a:off x="10507950" y="2466050"/>
            <a:ext cx="50184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Header - doesn’t re-draw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82" name="Google Shape;682;p100"/>
          <p:cNvCxnSpPr/>
          <p:nvPr/>
        </p:nvCxnSpPr>
        <p:spPr>
          <a:xfrm>
            <a:off x="7435950" y="1161500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100"/>
          <p:cNvSpPr txBox="1"/>
          <p:nvPr/>
        </p:nvSpPr>
        <p:spPr>
          <a:xfrm>
            <a:off x="10507950" y="798325"/>
            <a:ext cx="50184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Container - doesn’t re-draw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84" name="Google Shape;684;p100"/>
          <p:cNvCxnSpPr/>
          <p:nvPr/>
        </p:nvCxnSpPr>
        <p:spPr>
          <a:xfrm>
            <a:off x="7435950" y="7622975"/>
            <a:ext cx="27444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100"/>
          <p:cNvSpPr txBox="1"/>
          <p:nvPr/>
        </p:nvSpPr>
        <p:spPr>
          <a:xfrm>
            <a:off x="10507950" y="7259800"/>
            <a:ext cx="43002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List - recomposed</a:t>
            </a:r>
            <a:endParaRPr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6" name="Google Shape;686;p100"/>
          <p:cNvSpPr/>
          <p:nvPr/>
        </p:nvSpPr>
        <p:spPr>
          <a:xfrm>
            <a:off x="17820675" y="1027075"/>
            <a:ext cx="5681400" cy="1181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00"/>
          <p:cNvSpPr/>
          <p:nvPr/>
        </p:nvSpPr>
        <p:spPr>
          <a:xfrm>
            <a:off x="18152175" y="1378100"/>
            <a:ext cx="5018400" cy="2977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00"/>
          <p:cNvSpPr/>
          <p:nvPr/>
        </p:nvSpPr>
        <p:spPr>
          <a:xfrm>
            <a:off x="18119625" y="4901100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00"/>
          <p:cNvSpPr/>
          <p:nvPr/>
        </p:nvSpPr>
        <p:spPr>
          <a:xfrm>
            <a:off x="18119625" y="5989575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00"/>
          <p:cNvSpPr/>
          <p:nvPr/>
        </p:nvSpPr>
        <p:spPr>
          <a:xfrm>
            <a:off x="18119625" y="7078050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00"/>
          <p:cNvSpPr/>
          <p:nvPr/>
        </p:nvSpPr>
        <p:spPr>
          <a:xfrm>
            <a:off x="18119625" y="8166525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00"/>
          <p:cNvSpPr/>
          <p:nvPr/>
        </p:nvSpPr>
        <p:spPr>
          <a:xfrm>
            <a:off x="18119625" y="9255000"/>
            <a:ext cx="5083500" cy="75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01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1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101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703" name="Google Shape;703;p101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01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01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01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01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101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Compose is pretty big!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709" name="Google Shape;709;p101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Here are the main items to </a:t>
            </a:r>
            <a:r>
              <a:rPr i="1" lang="en-US">
                <a:solidFill>
                  <a:srgbClr val="4285F4"/>
                </a:solidFill>
              </a:rPr>
              <a:t>remember</a:t>
            </a:r>
            <a:endParaRPr i="1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0" name="Google Shape;710;p101"/>
          <p:cNvSpPr txBox="1"/>
          <p:nvPr>
            <p:ph idx="4294967295" type="body"/>
          </p:nvPr>
        </p:nvSpPr>
        <p:spPr>
          <a:xfrm>
            <a:off x="1560925" y="5330088"/>
            <a:ext cx="16309800" cy="47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b="1" lang="en-US">
                <a:solidFill>
                  <a:srgbClr val="3F3F3F"/>
                </a:solidFill>
              </a:rPr>
              <a:t>Build your UI based on state: </a:t>
            </a:r>
            <a:r>
              <a:rPr lang="en-US">
                <a:solidFill>
                  <a:srgbClr val="3F3F3F"/>
                </a:solidFill>
              </a:rPr>
              <a:t>represent the state within the UI. If the state changes, the UI reflects that.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b="1" lang="en-US">
                <a:solidFill>
                  <a:srgbClr val="3F3F3F"/>
                </a:solidFill>
              </a:rPr>
              <a:t>Start small: </a:t>
            </a:r>
            <a:r>
              <a:rPr lang="en-US">
                <a:solidFill>
                  <a:srgbClr val="3F3F3F"/>
                </a:solidFill>
              </a:rPr>
              <a:t>You can slowly integrate Compose in your XML powered apps. When building components, deconstruct them into smaller parts.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02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02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" name="Google Shape;720;p102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721" name="Google Shape;721;p102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02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02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02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02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102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Resources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727" name="Google Shape;727;p102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Everything you need to check out to master Compose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8" name="Google Shape;728;p102"/>
          <p:cNvSpPr txBox="1"/>
          <p:nvPr>
            <p:ph idx="4294967295" type="body"/>
          </p:nvPr>
        </p:nvSpPr>
        <p:spPr>
          <a:xfrm>
            <a:off x="1560925" y="5330088"/>
            <a:ext cx="16309800" cy="47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-"/>
            </a:pPr>
            <a:r>
              <a:rPr lang="en-US" u="sng">
                <a:solidFill>
                  <a:schemeClr val="hlink"/>
                </a:solidFill>
                <a:hlinkClick r:id="rId6"/>
              </a:rPr>
              <a:t>GitHub repo example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-"/>
            </a:pPr>
            <a:r>
              <a:rPr lang="en-US" u="sng">
                <a:solidFill>
                  <a:schemeClr val="hlink"/>
                </a:solidFill>
                <a:hlinkClick r:id="rId7"/>
              </a:rPr>
              <a:t>Jetpack Compose course</a:t>
            </a:r>
            <a:endParaRPr>
              <a:solidFill>
                <a:srgbClr val="3F3F3F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-"/>
            </a:pPr>
            <a:r>
              <a:rPr lang="en-US">
                <a:solidFill>
                  <a:srgbClr val="3F3F3F"/>
                </a:solidFill>
              </a:rPr>
              <a:t>Ping me if you have any questions!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9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9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49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04" name="Google Shape;204;p49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9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9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9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9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49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Straightforward benefits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10" name="Google Shape;210;p49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Things you get right off the bat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49"/>
          <p:cNvSpPr txBox="1"/>
          <p:nvPr>
            <p:ph idx="4294967295" type="body"/>
          </p:nvPr>
        </p:nvSpPr>
        <p:spPr>
          <a:xfrm>
            <a:off x="1560925" y="4532725"/>
            <a:ext cx="16309800" cy="47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You </a:t>
            </a:r>
            <a:r>
              <a:rPr b="1" lang="en-US">
                <a:solidFill>
                  <a:srgbClr val="3F3F3F"/>
                </a:solidFill>
              </a:rPr>
              <a:t>no longer have to write XML </a:t>
            </a:r>
            <a:r>
              <a:rPr lang="en-US">
                <a:solidFill>
                  <a:srgbClr val="3F3F3F"/>
                </a:solidFill>
              </a:rPr>
              <a:t>to produce the UI spec you’re given!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You can have both </a:t>
            </a:r>
            <a:r>
              <a:rPr b="1" lang="en-US">
                <a:solidFill>
                  <a:srgbClr val="3F3F3F"/>
                </a:solidFill>
              </a:rPr>
              <a:t>business logic &amp; the UI in Kotlin</a:t>
            </a:r>
            <a:r>
              <a:rPr lang="en-US">
                <a:solidFill>
                  <a:srgbClr val="3F3F3F"/>
                </a:solidFill>
              </a:rPr>
              <a:t>!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New, updated and decoupled framework</a:t>
            </a:r>
            <a:r>
              <a:rPr lang="en-US">
                <a:solidFill>
                  <a:srgbClr val="3F3F3F"/>
                </a:solidFill>
              </a:rPr>
              <a:t> where everything is a function!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Just call </a:t>
            </a:r>
            <a:r>
              <a:rPr b="1" lang="en-US">
                <a:solidFill>
                  <a:srgbClr val="3F3F3F"/>
                </a:solidFill>
              </a:rPr>
              <a:t>setContent()</a:t>
            </a:r>
            <a:r>
              <a:rPr lang="en-US">
                <a:solidFill>
                  <a:srgbClr val="3F3F3F"/>
                </a:solidFill>
              </a:rPr>
              <a:t> and that’s it!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3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Questions?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04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0" y="0"/>
            <a:ext cx="24384004" cy="1372869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04"/>
          <p:cNvSpPr txBox="1"/>
          <p:nvPr>
            <p:ph idx="4294967295" type="subTitle"/>
          </p:nvPr>
        </p:nvSpPr>
        <p:spPr>
          <a:xfrm>
            <a:off x="8271750" y="7039925"/>
            <a:ext cx="12987900" cy="21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202124"/>
                </a:solidFill>
              </a:rPr>
              <a:t>Thank You!</a:t>
            </a:r>
            <a:endParaRPr sz="10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rgbClr val="202124"/>
              </a:solidFill>
            </a:endParaRPr>
          </a:p>
        </p:txBody>
      </p:sp>
      <p:pic>
        <p:nvPicPr>
          <p:cNvPr id="740" name="Google Shape;74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750" y="4277375"/>
            <a:ext cx="250242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04"/>
          <p:cNvSpPr/>
          <p:nvPr/>
        </p:nvSpPr>
        <p:spPr>
          <a:xfrm>
            <a:off x="15260825" y="9160525"/>
            <a:ext cx="6811800" cy="22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600" y="1608488"/>
            <a:ext cx="4440776" cy="6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0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Less talk more code! :]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1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Composable functions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2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2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sz="4800">
              <a:solidFill>
                <a:srgbClr val="BBB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4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MyComposable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8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-US" sz="4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"Compose is so awesome!"</a:t>
            </a: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800">
              <a:solidFill>
                <a:srgbClr val="2DC4C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